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7"/>
  </p:notesMasterIdLst>
  <p:sldIdLst>
    <p:sldId id="256" r:id="rId3"/>
    <p:sldId id="269" r:id="rId4"/>
    <p:sldId id="258" r:id="rId5"/>
    <p:sldId id="276" r:id="rId6"/>
    <p:sldId id="278" r:id="rId8"/>
    <p:sldId id="279" r:id="rId9"/>
    <p:sldId id="280" r:id="rId10"/>
    <p:sldId id="282" r:id="rId11"/>
    <p:sldId id="285" r:id="rId12"/>
    <p:sldId id="281" r:id="rId13"/>
    <p:sldId id="261" r:id="rId14"/>
  </p:sldIdLst>
  <p:sldSz cx="12192000" cy="6858000"/>
  <p:notesSz cx="6858000" cy="9144000"/>
  <p:custDataLst>
    <p:tags r:id="rId1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PTer_Tang" initials="z"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9C08"/>
    <a:srgbClr val="FBAF3F"/>
    <a:srgbClr val="F89708"/>
    <a:srgbClr val="A20000"/>
    <a:srgbClr val="A40000"/>
    <a:srgbClr val="9E0000"/>
    <a:srgbClr val="C7450B"/>
    <a:srgbClr val="E24E0C"/>
    <a:srgbClr val="DC6140"/>
    <a:srgbClr val="E6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914" autoAdjust="0"/>
    <p:restoredTop sz="96182" autoAdjust="0"/>
  </p:normalViewPr>
  <p:slideViewPr>
    <p:cSldViewPr snapToGrid="0">
      <p:cViewPr varScale="1">
        <p:scale>
          <a:sx n="109" d="100"/>
          <a:sy n="109" d="100"/>
        </p:scale>
        <p:origin x="654" y="102"/>
      </p:cViewPr>
      <p:guideLst/>
    </p:cSldViewPr>
  </p:slideViewPr>
  <p:notesTextViewPr>
    <p:cViewPr>
      <p:scale>
        <a:sx n="3" d="2"/>
        <a:sy n="3" d="2"/>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notesMaster" Target="notesMasters/notesMaster1.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gs" Target="tags/tag11.xml"/><Relationship Id="rId18" Type="http://schemas.openxmlformats.org/officeDocument/2006/relationships/commentAuthors" Target="commentAuthors.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6D8963-CFCD-4740-AF60-049850373CDF}"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E6FDB6-6D2B-46C1-9FA1-D82906A37C3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7F24FC-5473-494C-9C90-23DCD5A77EA7}"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7F24FC-5473-494C-9C90-23DCD5A77EA7}"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userDrawn="1">
  <p:cSld name="标题幻灯片">
    <p:spTree>
      <p:nvGrpSpPr>
        <p:cNvPr id="1" name=""/>
        <p:cNvGrpSpPr/>
        <p:nvPr/>
      </p:nvGrpSpPr>
      <p:grpSpPr>
        <a:xfrm>
          <a:off x="0" y="0"/>
          <a:ext cx="0" cy="0"/>
          <a:chOff x="0" y="0"/>
          <a:chExt cx="0" cy="0"/>
        </a:xfrm>
      </p:grpSpPr>
      <p:sp>
        <p:nvSpPr>
          <p:cNvPr id="2" name="矩形 1"/>
          <p:cNvSpPr>
            <a:spLocks noChangeAspect="1"/>
          </p:cNvSpPr>
          <p:nvPr userDrawn="1"/>
        </p:nvSpPr>
        <p:spPr>
          <a:xfrm>
            <a:off x="0" y="0"/>
            <a:ext cx="12192000" cy="6858000"/>
          </a:xfrm>
          <a:prstGeom prst="rect">
            <a:avLst/>
          </a:prstGeom>
          <a:blipFill dpi="0" rotWithShape="1">
            <a:blip r:embed="rId2"/>
            <a:srcRect/>
            <a:stretch>
              <a:fillRect/>
            </a:stretch>
          </a:blipFill>
          <a:ln w="12700" cap="flat" cmpd="sng" algn="ctr">
            <a:noFill/>
            <a:prstDash val="solid"/>
            <a:miter lim="800000"/>
          </a:ln>
          <a:effectLst/>
          <a:extLst>
            <a:ext uri="{91240B29-F687-4F45-9708-019B960494DF}">
              <a14:hiddenLine xmlns:a14="http://schemas.microsoft.com/office/drawing/2010/main" w="12700">
                <a:solidFill>
                  <a:schemeClr val="dk1"/>
                </a:solidFill>
                <a:prstDash val="solid"/>
                <a:miter lim="800000"/>
                <a:headEnd/>
                <a:tailEnd/>
              </a14:hiddenLine>
            </a:ext>
          </a:extLst>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sz="1800"/>
          </a:p>
        </p:txBody>
      </p:sp>
      <p:sp>
        <p:nvSpPr>
          <p:cNvPr id="152" name="矩形 151"/>
          <p:cNvSpPr>
            <a:spLocks noChangeAspect="1"/>
          </p:cNvSpPr>
          <p:nvPr userDrawn="1"/>
        </p:nvSpPr>
        <p:spPr>
          <a:xfrm>
            <a:off x="-1" y="0"/>
            <a:ext cx="12192000" cy="6858000"/>
          </a:xfrm>
          <a:prstGeom prst="rect">
            <a:avLst/>
          </a:prstGeom>
          <a:solidFill>
            <a:schemeClr val="bg1">
              <a:alpha val="70000"/>
            </a:schemeClr>
          </a:solidFill>
          <a:ln w="12700" cap="flat" cmpd="sng" algn="ctr">
            <a:noFill/>
            <a:prstDash val="solid"/>
            <a:miter lim="800000"/>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zh-CN" altLang="en-US" sz="1800"/>
          </a:p>
        </p:txBody>
      </p:sp>
      <p:sp>
        <p:nvSpPr>
          <p:cNvPr id="5" name="直角三角形 4"/>
          <p:cNvSpPr/>
          <p:nvPr userDrawn="1"/>
        </p:nvSpPr>
        <p:spPr>
          <a:xfrm flipV="1">
            <a:off x="-1" y="0"/>
            <a:ext cx="1737007" cy="1898651"/>
          </a:xfrm>
          <a:prstGeom prst="r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4" name="直角三角形 3"/>
          <p:cNvSpPr/>
          <p:nvPr userDrawn="1"/>
        </p:nvSpPr>
        <p:spPr>
          <a:xfrm>
            <a:off x="1" y="571500"/>
            <a:ext cx="3526972" cy="628650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58" name="任意多边形: 形状 157"/>
          <p:cNvSpPr/>
          <p:nvPr userDrawn="1"/>
        </p:nvSpPr>
        <p:spPr>
          <a:xfrm flipH="1">
            <a:off x="8455098" y="3162300"/>
            <a:ext cx="3736903" cy="3695700"/>
          </a:xfrm>
          <a:custGeom>
            <a:avLst/>
            <a:gdLst>
              <a:gd name="connsiteX0" fmla="*/ 0 w 3736900"/>
              <a:gd name="connsiteY0" fmla="*/ 0 h 3861022"/>
              <a:gd name="connsiteX1" fmla="*/ 0 w 3736900"/>
              <a:gd name="connsiteY1" fmla="*/ 3861022 h 3861022"/>
              <a:gd name="connsiteX2" fmla="*/ 3736900 w 3736900"/>
              <a:gd name="connsiteY2" fmla="*/ 3861022 h 3861022"/>
            </a:gdLst>
            <a:ahLst/>
            <a:cxnLst>
              <a:cxn ang="0">
                <a:pos x="connsiteX0" y="connsiteY0"/>
              </a:cxn>
              <a:cxn ang="0">
                <a:pos x="connsiteX1" y="connsiteY1"/>
              </a:cxn>
              <a:cxn ang="0">
                <a:pos x="connsiteX2" y="connsiteY2"/>
              </a:cxn>
            </a:cxnLst>
            <a:rect l="l" t="t" r="r" b="b"/>
            <a:pathLst>
              <a:path w="3736900" h="3861022">
                <a:moveTo>
                  <a:pt x="0" y="0"/>
                </a:moveTo>
                <a:lnTo>
                  <a:pt x="0" y="3861022"/>
                </a:lnTo>
                <a:lnTo>
                  <a:pt x="3736900" y="386102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53" name="直角三角形 152"/>
          <p:cNvSpPr/>
          <p:nvPr userDrawn="1"/>
        </p:nvSpPr>
        <p:spPr>
          <a:xfrm flipH="1">
            <a:off x="8665026" y="4019550"/>
            <a:ext cx="3526973" cy="283845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cxnSp>
        <p:nvCxnSpPr>
          <p:cNvPr id="9794" name="直接连接符 9793"/>
          <p:cNvCxnSpPr>
            <a:stCxn id="4" idx="0"/>
          </p:cNvCxnSpPr>
          <p:nvPr userDrawn="1"/>
        </p:nvCxnSpPr>
        <p:spPr>
          <a:xfrm>
            <a:off x="0" y="571500"/>
            <a:ext cx="3736903" cy="62865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9801" name="副标题 2"/>
          <p:cNvSpPr>
            <a:spLocks noGrp="1"/>
          </p:cNvSpPr>
          <p:nvPr userDrawn="1">
            <p:ph type="subTitle" idx="1"/>
          </p:nvPr>
        </p:nvSpPr>
        <p:spPr>
          <a:xfrm>
            <a:off x="3496879" y="3060935"/>
            <a:ext cx="5618092" cy="558799"/>
          </a:xfrm>
        </p:spPr>
        <p:txBody>
          <a:bodyPr anchor="ctr">
            <a:normAutofit/>
          </a:bodyPr>
          <a:lstStyle>
            <a:lvl1pPr marL="0" indent="0" algn="ctr">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US" dirty="0"/>
          </a:p>
        </p:txBody>
      </p:sp>
      <p:sp>
        <p:nvSpPr>
          <p:cNvPr id="9802" name="标题 1"/>
          <p:cNvSpPr>
            <a:spLocks noGrp="1"/>
          </p:cNvSpPr>
          <p:nvPr userDrawn="1">
            <p:ph type="ctrTitle"/>
          </p:nvPr>
        </p:nvSpPr>
        <p:spPr>
          <a:xfrm>
            <a:off x="3496879" y="1773874"/>
            <a:ext cx="5618092" cy="1117600"/>
          </a:xfrm>
        </p:spPr>
        <p:txBody>
          <a:bodyPr anchor="ctr">
            <a:normAutofit/>
          </a:bodyPr>
          <a:lstStyle>
            <a:lvl1pPr algn="ctr">
              <a:defRPr sz="4000">
                <a:solidFill>
                  <a:schemeClr val="tx1"/>
                </a:solidFill>
              </a:defRPr>
            </a:lvl1pPr>
          </a:lstStyle>
          <a:p>
            <a:r>
              <a:rPr lang="en-US" dirty="0"/>
              <a:t>Click to edit Master title style</a:t>
            </a:r>
            <a:endParaRPr lang="zh-CN" altLang="en-US" dirty="0"/>
          </a:p>
        </p:txBody>
      </p:sp>
      <p:sp>
        <p:nvSpPr>
          <p:cNvPr id="12" name="文本占位符 13"/>
          <p:cNvSpPr>
            <a:spLocks noGrp="1"/>
          </p:cNvSpPr>
          <p:nvPr userDrawn="1">
            <p:ph type="body" sz="quarter" idx="10" hasCustomPrompt="1"/>
          </p:nvPr>
        </p:nvSpPr>
        <p:spPr>
          <a:xfrm>
            <a:off x="3496879" y="4476984"/>
            <a:ext cx="5618092" cy="296271"/>
          </a:xfrm>
        </p:spPr>
        <p:txBody>
          <a:bodyPr vert="horz" anchor="ctr">
            <a:noAutofit/>
          </a:bodyPr>
          <a:lstStyle>
            <a:lvl1pPr marL="0" indent="0" algn="ctr">
              <a:buNone/>
              <a:defRPr sz="15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ltLang="zh-CN" dirty="0"/>
              <a:t>Signature</a:t>
            </a:r>
            <a:endParaRPr lang="en-US" altLang="zh-CN" dirty="0"/>
          </a:p>
        </p:txBody>
      </p:sp>
      <p:sp>
        <p:nvSpPr>
          <p:cNvPr id="13" name="文本占位符 13"/>
          <p:cNvSpPr>
            <a:spLocks noGrp="1"/>
          </p:cNvSpPr>
          <p:nvPr userDrawn="1">
            <p:ph type="body" sz="quarter" idx="11" hasCustomPrompt="1"/>
          </p:nvPr>
        </p:nvSpPr>
        <p:spPr>
          <a:xfrm>
            <a:off x="3496879" y="4773255"/>
            <a:ext cx="5618092" cy="296271"/>
          </a:xfrm>
        </p:spPr>
        <p:txBody>
          <a:bodyPr vert="horz" anchor="ctr">
            <a:noAutofit/>
          </a:bodyPr>
          <a:lstStyle>
            <a:lvl1pPr marL="0" indent="0" algn="ctr">
              <a:buNone/>
              <a:defRPr sz="15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ltLang="zh-CN" dirty="0"/>
              <a:t>Date</a:t>
            </a:r>
            <a:endParaRPr lang="zh-CN"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showMasterSp="0" userDrawn="1">
  <p:cSld name="节标题">
    <p:spTree>
      <p:nvGrpSpPr>
        <p:cNvPr id="1" name=""/>
        <p:cNvGrpSpPr/>
        <p:nvPr/>
      </p:nvGrpSpPr>
      <p:grpSpPr>
        <a:xfrm>
          <a:off x="0" y="0"/>
          <a:ext cx="0" cy="0"/>
          <a:chOff x="0" y="0"/>
          <a:chExt cx="0" cy="0"/>
        </a:xfrm>
      </p:grpSpPr>
      <p:sp>
        <p:nvSpPr>
          <p:cNvPr id="20" name="标题 1"/>
          <p:cNvSpPr>
            <a:spLocks noGrp="1"/>
          </p:cNvSpPr>
          <p:nvPr userDrawn="1">
            <p:ph type="title"/>
          </p:nvPr>
        </p:nvSpPr>
        <p:spPr>
          <a:xfrm>
            <a:off x="1863766" y="2926729"/>
            <a:ext cx="5419185" cy="895350"/>
          </a:xfrm>
        </p:spPr>
        <p:txBody>
          <a:bodyPr anchor="b">
            <a:normAutofit/>
          </a:bodyPr>
          <a:lstStyle>
            <a:lvl1pPr algn="l">
              <a:defRPr sz="2400" b="1">
                <a:solidFill>
                  <a:schemeClr val="tx1"/>
                </a:solidFill>
              </a:defRPr>
            </a:lvl1pPr>
          </a:lstStyle>
          <a:p>
            <a:r>
              <a:rPr lang="en-US" dirty="0"/>
              <a:t>Click to edit Master title style</a:t>
            </a:r>
            <a:endParaRPr lang="zh-CN" altLang="en-US" dirty="0"/>
          </a:p>
        </p:txBody>
      </p:sp>
      <p:sp>
        <p:nvSpPr>
          <p:cNvPr id="21" name="文本占位符 2"/>
          <p:cNvSpPr>
            <a:spLocks noGrp="1"/>
          </p:cNvSpPr>
          <p:nvPr userDrawn="1">
            <p:ph type="body" idx="1"/>
          </p:nvPr>
        </p:nvSpPr>
        <p:spPr>
          <a:xfrm>
            <a:off x="1864882" y="3822081"/>
            <a:ext cx="5419185" cy="1015623"/>
          </a:xfrm>
        </p:spPr>
        <p:txBody>
          <a:bodyPr anchor="t">
            <a:normAutofit/>
          </a:bodyPr>
          <a:lstStyle>
            <a:lvl1pPr marL="0" indent="0" algn="l">
              <a:lnSpc>
                <a:spcPct val="100000"/>
              </a:lnSpc>
              <a:buNone/>
              <a:defRPr sz="11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endParaRPr lang="en-US" dirty="0"/>
          </a:p>
        </p:txBody>
      </p:sp>
      <p:grpSp>
        <p:nvGrpSpPr>
          <p:cNvPr id="5" name="组合 4"/>
          <p:cNvGrpSpPr/>
          <p:nvPr userDrawn="1"/>
        </p:nvGrpSpPr>
        <p:grpSpPr>
          <a:xfrm>
            <a:off x="6762750" y="2926731"/>
            <a:ext cx="3975100" cy="3931271"/>
            <a:chOff x="6096000" y="3162300"/>
            <a:chExt cx="3736902" cy="3695700"/>
          </a:xfrm>
        </p:grpSpPr>
        <p:sp>
          <p:nvSpPr>
            <p:cNvPr id="10" name="任意多边形: 形状 9"/>
            <p:cNvSpPr/>
            <p:nvPr userDrawn="1"/>
          </p:nvSpPr>
          <p:spPr>
            <a:xfrm flipH="1">
              <a:off x="6096000" y="3162300"/>
              <a:ext cx="3736902" cy="3695700"/>
            </a:xfrm>
            <a:custGeom>
              <a:avLst/>
              <a:gdLst>
                <a:gd name="connsiteX0" fmla="*/ 0 w 3736900"/>
                <a:gd name="connsiteY0" fmla="*/ 0 h 3861022"/>
                <a:gd name="connsiteX1" fmla="*/ 0 w 3736900"/>
                <a:gd name="connsiteY1" fmla="*/ 3861022 h 3861022"/>
                <a:gd name="connsiteX2" fmla="*/ 3736900 w 3736900"/>
                <a:gd name="connsiteY2" fmla="*/ 3861022 h 3861022"/>
              </a:gdLst>
              <a:ahLst/>
              <a:cxnLst>
                <a:cxn ang="0">
                  <a:pos x="connsiteX0" y="connsiteY0"/>
                </a:cxn>
                <a:cxn ang="0">
                  <a:pos x="connsiteX1" y="connsiteY1"/>
                </a:cxn>
                <a:cxn ang="0">
                  <a:pos x="connsiteX2" y="connsiteY2"/>
                </a:cxn>
              </a:cxnLst>
              <a:rect l="l" t="t" r="r" b="b"/>
              <a:pathLst>
                <a:path w="3736900" h="3861022">
                  <a:moveTo>
                    <a:pt x="0" y="0"/>
                  </a:moveTo>
                  <a:lnTo>
                    <a:pt x="0" y="3861022"/>
                  </a:lnTo>
                  <a:lnTo>
                    <a:pt x="3736900" y="386102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1" name="直角三角形 10"/>
            <p:cNvSpPr/>
            <p:nvPr userDrawn="1"/>
          </p:nvSpPr>
          <p:spPr>
            <a:xfrm flipH="1">
              <a:off x="6305927" y="4019550"/>
              <a:ext cx="3526973" cy="283845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grpSp>
      <p:sp>
        <p:nvSpPr>
          <p:cNvPr id="17" name="任意多边形: 形状 16"/>
          <p:cNvSpPr/>
          <p:nvPr userDrawn="1"/>
        </p:nvSpPr>
        <p:spPr>
          <a:xfrm>
            <a:off x="6516914" y="0"/>
            <a:ext cx="5675087" cy="6858000"/>
          </a:xfrm>
          <a:custGeom>
            <a:avLst/>
            <a:gdLst>
              <a:gd name="connsiteX0" fmla="*/ 0 w 5675086"/>
              <a:gd name="connsiteY0" fmla="*/ 0 h 6858000"/>
              <a:gd name="connsiteX1" fmla="*/ 5675086 w 5675086"/>
              <a:gd name="connsiteY1" fmla="*/ 0 h 6858000"/>
              <a:gd name="connsiteX2" fmla="*/ 5675086 w 5675086"/>
              <a:gd name="connsiteY2" fmla="*/ 6858000 h 6858000"/>
              <a:gd name="connsiteX3" fmla="*/ 4093874 w 5675086"/>
              <a:gd name="connsiteY3" fmla="*/ 6858000 h 6858000"/>
              <a:gd name="connsiteX4" fmla="*/ 0 w 5675086"/>
              <a:gd name="connsiteY4" fmla="*/ 2008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75086" h="6858000">
                <a:moveTo>
                  <a:pt x="0" y="0"/>
                </a:moveTo>
                <a:lnTo>
                  <a:pt x="5675086" y="0"/>
                </a:lnTo>
                <a:lnTo>
                  <a:pt x="5675086" y="6858000"/>
                </a:lnTo>
                <a:lnTo>
                  <a:pt x="4093874" y="6858000"/>
                </a:lnTo>
                <a:lnTo>
                  <a:pt x="0" y="2008"/>
                </a:lnTo>
                <a:close/>
              </a:path>
            </a:pathLst>
          </a:custGeom>
          <a:blipFill>
            <a:blip r:embed="rId2"/>
            <a:stretch>
              <a:fillRect l="-38239" r="-38068"/>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6489D9C7-5DC6-4263-87FF-7C99F6FB63C3}" type="datetime1">
              <a:rPr lang="zh-CN" altLang="en-US" smtClean="0"/>
            </a:fld>
            <a:endParaRPr lang="zh-CN" altLang="en-US"/>
          </a:p>
        </p:txBody>
      </p:sp>
      <p:sp>
        <p:nvSpPr>
          <p:cNvPr id="4" name="页脚占位符 3"/>
          <p:cNvSpPr>
            <a:spLocks noGrp="1"/>
          </p:cNvSpPr>
          <p:nvPr>
            <p:ph type="ftr" sz="quarter" idx="11"/>
          </p:nvPr>
        </p:nvSpPr>
        <p:spPr/>
        <p:txBody>
          <a:bodyPr/>
          <a:lstStyle/>
          <a:p>
            <a:r>
              <a:rPr lang="en-US" altLang="zh-CN" dirty="0"/>
              <a:t>www.islide.cc</a:t>
            </a:r>
            <a:endParaRPr lang="zh-CN" altLang="en-US" dirty="0"/>
          </a:p>
        </p:txBody>
      </p:sp>
      <p:sp>
        <p:nvSpPr>
          <p:cNvPr id="5" name="灯片编号占位符 4"/>
          <p:cNvSpPr>
            <a:spLocks noGrp="1"/>
          </p:cNvSpPr>
          <p:nvPr>
            <p:ph type="sldNum" sz="quarter" idx="12"/>
          </p:nvPr>
        </p:nvSpPr>
        <p:spPr/>
        <p:txBody>
          <a:bodyPr/>
          <a:lstStyle/>
          <a:p>
            <a:fld id="{5DD3DB80-B894-403A-B48E-6FDC1A72010E}" type="slidenum">
              <a:rPr lang="zh-CN" altLang="en-US" smtClean="0"/>
            </a:fld>
            <a:endParaRPr lang="zh-CN" altLang="en-US"/>
          </a:p>
        </p:txBody>
      </p:sp>
      <p:sp>
        <p:nvSpPr>
          <p:cNvPr id="6" name="标题 5"/>
          <p:cNvSpPr>
            <a:spLocks noGrp="1"/>
          </p:cNvSpPr>
          <p:nvPr>
            <p:ph type="title"/>
          </p:nvPr>
        </p:nvSpPr>
        <p:spPr/>
        <p:txBody>
          <a:bodyPr/>
          <a:lstStyle>
            <a:lvl1pPr>
              <a:defRPr/>
            </a:lvl1pPr>
          </a:lstStyle>
          <a:p>
            <a:r>
              <a:rPr lang="en-US" altLang="zh-CN" dirty="0"/>
              <a:t>Click to edit Master title style</a:t>
            </a:r>
            <a:endParaRPr lang="zh-CN" altLang="en-US" dirty="0"/>
          </a:p>
        </p:txBody>
      </p:sp>
      <p:sp>
        <p:nvSpPr>
          <p:cNvPr id="8" name="内容占位符 7"/>
          <p:cNvSpPr>
            <a:spLocks noGrp="1"/>
          </p:cNvSpPr>
          <p:nvPr>
            <p:ph sz="quarter" idx="13"/>
          </p:nvPr>
        </p:nvSpPr>
        <p:spPr>
          <a:xfrm>
            <a:off x="669925" y="1130301"/>
            <a:ext cx="10850563" cy="5006975"/>
          </a:xfrm>
        </p:spPr>
        <p:txBody>
          <a:bodyPr/>
          <a:lstStyle>
            <a:lvl1pPr>
              <a:defRPr/>
            </a:lvl1pPr>
            <a:lvl2pPr>
              <a:defRPr/>
            </a:lvl2pPr>
            <a:lvl3pPr>
              <a:defRPr/>
            </a:lvl3pPr>
            <a:lvl4pPr>
              <a:defRPr/>
            </a:lvl4pPr>
            <a:lvl5pPr>
              <a:defRPr/>
            </a:lvl5pPr>
          </a:lstStyle>
          <a:p>
            <a:pPr lvl="0"/>
            <a:r>
              <a:rPr lang="en-US" altLang="zh-CN" dirty="0"/>
              <a:t>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userDrawn="1">
  <p:cSld name="仅标题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ltLang="zh-CN" dirty="0"/>
              <a:t>Click to edit Master title style</a:t>
            </a:r>
            <a:endParaRPr lang="en-US" dirty="0"/>
          </a:p>
        </p:txBody>
      </p:sp>
      <p:sp>
        <p:nvSpPr>
          <p:cNvPr id="3" name="Date Placeholder 2"/>
          <p:cNvSpPr>
            <a:spLocks noGrp="1"/>
          </p:cNvSpPr>
          <p:nvPr>
            <p:ph type="dt" sz="half" idx="10"/>
          </p:nvPr>
        </p:nvSpPr>
        <p:spPr/>
        <p:txBody>
          <a:bodyPr/>
          <a:lstStyle/>
          <a:p>
            <a:fld id="{6489D9C7-5DC6-4263-87FF-7C99F6FB63C3}" type="datetime1">
              <a:rPr lang="zh-CN" altLang="en-US" smtClean="0"/>
            </a:fld>
            <a:endParaRPr lang="zh-CN" altLang="en-US"/>
          </a:p>
        </p:txBody>
      </p:sp>
      <p:sp>
        <p:nvSpPr>
          <p:cNvPr id="4" name="Footer Placeholder 3"/>
          <p:cNvSpPr>
            <a:spLocks noGrp="1"/>
          </p:cNvSpPr>
          <p:nvPr>
            <p:ph type="ftr" sz="quarter" idx="11"/>
          </p:nvPr>
        </p:nvSpPr>
        <p:spPr/>
        <p:txBody>
          <a:bodyPr/>
          <a:lstStyle/>
          <a:p>
            <a:r>
              <a:rPr lang="en-US" altLang="zh-CN" dirty="0"/>
              <a:t>www.islide.cc</a:t>
            </a:r>
            <a:endParaRPr lang="zh-CN" altLang="en-US" dirty="0"/>
          </a:p>
        </p:txBody>
      </p:sp>
      <p:sp>
        <p:nvSpPr>
          <p:cNvPr id="5" name="Slide Number Placeholder 4"/>
          <p:cNvSpPr>
            <a:spLocks noGrp="1"/>
          </p:cNvSpPr>
          <p:nvPr>
            <p:ph type="sldNum" sz="quarter" idx="12"/>
          </p:nvPr>
        </p:nvSpPr>
        <p:spPr/>
        <p:txBody>
          <a:bodyPr/>
          <a:lstStyle/>
          <a:p>
            <a:fld id="{5DD3DB80-B894-403A-B48E-6FDC1A72010E}"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showMasterSp="0" userDrawn="1">
  <p:cSld name="末尾幻灯片">
    <p:spTree>
      <p:nvGrpSpPr>
        <p:cNvPr id="1" name=""/>
        <p:cNvGrpSpPr/>
        <p:nvPr/>
      </p:nvGrpSpPr>
      <p:grpSpPr>
        <a:xfrm>
          <a:off x="0" y="0"/>
          <a:ext cx="0" cy="0"/>
          <a:chOff x="0" y="0"/>
          <a:chExt cx="0" cy="0"/>
        </a:xfrm>
      </p:grpSpPr>
      <p:sp>
        <p:nvSpPr>
          <p:cNvPr id="8" name="直角三角形 7"/>
          <p:cNvSpPr/>
          <p:nvPr userDrawn="1"/>
        </p:nvSpPr>
        <p:spPr>
          <a:xfrm flipH="1" flipV="1">
            <a:off x="10454994" y="0"/>
            <a:ext cx="1737007" cy="1898651"/>
          </a:xfrm>
          <a:prstGeom prst="r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9" name="直角三角形 8"/>
          <p:cNvSpPr/>
          <p:nvPr userDrawn="1"/>
        </p:nvSpPr>
        <p:spPr>
          <a:xfrm flipH="1">
            <a:off x="8665027" y="571500"/>
            <a:ext cx="3526972" cy="6286500"/>
          </a:xfrm>
          <a:prstGeom prst="rtTriangle">
            <a:avLst/>
          </a:prstGeom>
          <a:solidFill>
            <a:srgbClr val="FFC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0" name="任意多边形: 形状 9"/>
          <p:cNvSpPr/>
          <p:nvPr userDrawn="1"/>
        </p:nvSpPr>
        <p:spPr>
          <a:xfrm>
            <a:off x="-2" y="3162300"/>
            <a:ext cx="3736903" cy="3695700"/>
          </a:xfrm>
          <a:custGeom>
            <a:avLst/>
            <a:gdLst>
              <a:gd name="connsiteX0" fmla="*/ 0 w 3736900"/>
              <a:gd name="connsiteY0" fmla="*/ 0 h 3861022"/>
              <a:gd name="connsiteX1" fmla="*/ 0 w 3736900"/>
              <a:gd name="connsiteY1" fmla="*/ 3861022 h 3861022"/>
              <a:gd name="connsiteX2" fmla="*/ 3736900 w 3736900"/>
              <a:gd name="connsiteY2" fmla="*/ 3861022 h 3861022"/>
            </a:gdLst>
            <a:ahLst/>
            <a:cxnLst>
              <a:cxn ang="0">
                <a:pos x="connsiteX0" y="connsiteY0"/>
              </a:cxn>
              <a:cxn ang="0">
                <a:pos x="connsiteX1" y="connsiteY1"/>
              </a:cxn>
              <a:cxn ang="0">
                <a:pos x="connsiteX2" y="connsiteY2"/>
              </a:cxn>
            </a:cxnLst>
            <a:rect l="l" t="t" r="r" b="b"/>
            <a:pathLst>
              <a:path w="3736900" h="3861022">
                <a:moveTo>
                  <a:pt x="0" y="0"/>
                </a:moveTo>
                <a:lnTo>
                  <a:pt x="0" y="3861022"/>
                </a:lnTo>
                <a:lnTo>
                  <a:pt x="3736900" y="3861022"/>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sp>
        <p:nvSpPr>
          <p:cNvPr id="11" name="直角三角形 10"/>
          <p:cNvSpPr/>
          <p:nvPr userDrawn="1"/>
        </p:nvSpPr>
        <p:spPr>
          <a:xfrm>
            <a:off x="0" y="4019550"/>
            <a:ext cx="3526973" cy="2838450"/>
          </a:xfrm>
          <a:prstGeom prst="r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800"/>
          </a:p>
        </p:txBody>
      </p:sp>
      <p:cxnSp>
        <p:nvCxnSpPr>
          <p:cNvPr id="12" name="直接连接符 11"/>
          <p:cNvCxnSpPr>
            <a:stCxn id="9" idx="0"/>
          </p:cNvCxnSpPr>
          <p:nvPr userDrawn="1"/>
        </p:nvCxnSpPr>
        <p:spPr>
          <a:xfrm flipH="1">
            <a:off x="8455097" y="571500"/>
            <a:ext cx="3736903" cy="628650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13" name="标题 1"/>
          <p:cNvSpPr>
            <a:spLocks noGrp="1"/>
          </p:cNvSpPr>
          <p:nvPr userDrawn="1">
            <p:ph type="ctrTitle" hasCustomPrompt="1"/>
          </p:nvPr>
        </p:nvSpPr>
        <p:spPr>
          <a:xfrm>
            <a:off x="3382963" y="1898653"/>
            <a:ext cx="5426076" cy="1621509"/>
          </a:xfrm>
        </p:spPr>
        <p:txBody>
          <a:bodyPr anchor="b">
            <a:normAutofit/>
          </a:bodyPr>
          <a:lstStyle>
            <a:lvl1pPr marL="0" indent="0" algn="ctr">
              <a:buFont typeface="Arial" panose="020B0604020202020204" pitchFamily="34" charset="0"/>
              <a:buNone/>
              <a:defRPr sz="3200">
                <a:solidFill>
                  <a:schemeClr val="tx1"/>
                </a:solidFill>
              </a:defRPr>
            </a:lvl1pPr>
          </a:lstStyle>
          <a:p>
            <a:r>
              <a:rPr lang="en-US" altLang="zh-CN" dirty="0"/>
              <a:t>Conclusion</a:t>
            </a:r>
            <a:endParaRPr lang="zh-CN" altLang="en-US" dirty="0"/>
          </a:p>
        </p:txBody>
      </p:sp>
      <p:sp>
        <p:nvSpPr>
          <p:cNvPr id="15" name="文本占位符 62"/>
          <p:cNvSpPr>
            <a:spLocks noGrp="1"/>
          </p:cNvSpPr>
          <p:nvPr userDrawn="1">
            <p:ph type="body" sz="quarter" idx="18" hasCustomPrompt="1"/>
          </p:nvPr>
        </p:nvSpPr>
        <p:spPr>
          <a:xfrm>
            <a:off x="3382963" y="4204889"/>
            <a:ext cx="5426076" cy="310871"/>
          </a:xfrm>
        </p:spPr>
        <p:txBody>
          <a:bodyPr vert="horz" lIns="91440" tIns="45720" rIns="91440" bIns="45720" rtlCol="0">
            <a:normAutofit/>
          </a:bodyPr>
          <a:lstStyle>
            <a:lvl1pPr marL="0" indent="0" algn="ctr">
              <a:buNone/>
              <a:defRPr lang="zh-CN" altLang="en-US" sz="1500" smtClean="0">
                <a:solidFill>
                  <a:schemeClr val="tx1"/>
                </a:solidFill>
              </a:defRPr>
            </a:lvl1pPr>
            <a:lvl2pPr>
              <a:defRPr lang="zh-CN" altLang="en-US" sz="2000" smtClean="0"/>
            </a:lvl2pPr>
            <a:lvl3pPr>
              <a:defRPr lang="zh-CN" altLang="en-US" sz="1800" smtClean="0"/>
            </a:lvl3pPr>
            <a:lvl4pPr>
              <a:defRPr lang="zh-CN" altLang="en-US" sz="1600" smtClean="0"/>
            </a:lvl4pPr>
            <a:lvl5pPr>
              <a:defRPr lang="zh-CN" altLang="en-US" sz="1600"/>
            </a:lvl5pPr>
          </a:lstStyle>
          <a:p>
            <a:pPr marL="228600" marR="0" lvl="0" indent="-228600" fontAlgn="auto">
              <a:spcAft>
                <a:spcPts val="0"/>
              </a:spcAft>
              <a:buClrTx/>
              <a:buSzTx/>
            </a:pPr>
            <a:r>
              <a:rPr lang="en-US" altLang="zh-CN" dirty="0"/>
              <a:t>Data</a:t>
            </a:r>
            <a:endParaRPr lang="en-US" altLang="zh-CN" dirty="0"/>
          </a:p>
        </p:txBody>
      </p:sp>
      <p:sp>
        <p:nvSpPr>
          <p:cNvPr id="6" name="文本占位符 13"/>
          <p:cNvSpPr>
            <a:spLocks noGrp="1"/>
          </p:cNvSpPr>
          <p:nvPr userDrawn="1">
            <p:ph type="body" sz="quarter" idx="10" hasCustomPrompt="1"/>
          </p:nvPr>
        </p:nvSpPr>
        <p:spPr>
          <a:xfrm>
            <a:off x="3382963" y="3908618"/>
            <a:ext cx="5426076" cy="296271"/>
          </a:xfrm>
        </p:spPr>
        <p:txBody>
          <a:bodyPr vert="horz" anchor="ctr">
            <a:noAutofit/>
          </a:bodyPr>
          <a:lstStyle>
            <a:lvl1pPr marL="0" indent="0" algn="ctr">
              <a:buNone/>
              <a:defRPr sz="15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ltLang="zh-CN" dirty="0"/>
              <a:t>Signature</a:t>
            </a:r>
            <a:endParaRPr lang="en-US" altLang="zh-CN"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7" Type="http://schemas.openxmlformats.org/officeDocument/2006/relationships/theme" Target="../theme/theme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69925" y="3"/>
            <a:ext cx="10850563" cy="1028699"/>
          </a:xfrm>
          <a:prstGeom prst="rect">
            <a:avLst/>
          </a:prstGeom>
        </p:spPr>
        <p:txBody>
          <a:bodyPr vert="horz" lIns="91440" tIns="45720" rIns="91440" bIns="45720" rtlCol="0" anchor="b">
            <a:normAutofit/>
          </a:bodyPr>
          <a:lstStyle/>
          <a:p>
            <a:r>
              <a:rPr lang="en-US" altLang="zh-CN" dirty="0"/>
              <a:t>Click to edit Master title style</a:t>
            </a:r>
            <a:endParaRPr lang="zh-CN" altLang="en-US" dirty="0"/>
          </a:p>
        </p:txBody>
      </p:sp>
      <p:sp>
        <p:nvSpPr>
          <p:cNvPr id="3" name="文本占位符 2"/>
          <p:cNvSpPr>
            <a:spLocks noGrp="1"/>
          </p:cNvSpPr>
          <p:nvPr>
            <p:ph type="body" idx="1"/>
          </p:nvPr>
        </p:nvSpPr>
        <p:spPr>
          <a:xfrm>
            <a:off x="669925" y="1123952"/>
            <a:ext cx="10850563" cy="5019675"/>
          </a:xfrm>
          <a:prstGeom prst="rect">
            <a:avLst/>
          </a:prstGeom>
        </p:spPr>
        <p:txBody>
          <a:bodyPr vert="horz" lIns="91440" tIns="45720" rIns="91440" bIns="45720" rtlCol="0">
            <a:normAutofit/>
          </a:bodyPr>
          <a:lstStyle/>
          <a:p>
            <a:pPr lvl="0"/>
            <a:r>
              <a:rPr lang="en-US" dirty="0"/>
              <a:t>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zh-CN" altLang="en-US" dirty="0"/>
          </a:p>
        </p:txBody>
      </p:sp>
      <p:cxnSp>
        <p:nvCxnSpPr>
          <p:cNvPr id="7" name="直接连接符 6"/>
          <p:cNvCxnSpPr/>
          <p:nvPr userDrawn="1"/>
        </p:nvCxnSpPr>
        <p:spPr>
          <a:xfrm>
            <a:off x="669925" y="1028700"/>
            <a:ext cx="10850563" cy="0"/>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8" name="日期占位符 3"/>
          <p:cNvSpPr>
            <a:spLocks noGrp="1"/>
          </p:cNvSpPr>
          <p:nvPr>
            <p:ph type="dt" sz="half" idx="2"/>
          </p:nvPr>
        </p:nvSpPr>
        <p:spPr>
          <a:xfrm>
            <a:off x="5401732" y="6240465"/>
            <a:ext cx="1388536" cy="206381"/>
          </a:xfrm>
          <a:prstGeom prst="rect">
            <a:avLst/>
          </a:prstGeom>
        </p:spPr>
        <p:txBody>
          <a:bodyPr vert="horz" lIns="91440" tIns="45720" rIns="91440" bIns="45720" rtlCol="0" anchor="ctr"/>
          <a:lstStyle>
            <a:lvl1pPr algn="ctr">
              <a:defRPr sz="1000">
                <a:solidFill>
                  <a:schemeClr val="tx1">
                    <a:lumMod val="50000"/>
                    <a:lumOff val="50000"/>
                  </a:schemeClr>
                </a:solidFill>
              </a:defRPr>
            </a:lvl1pPr>
          </a:lstStyle>
          <a:p>
            <a:fld id="{6489D9C7-5DC6-4263-87FF-7C99F6FB63C3}" type="datetime1">
              <a:rPr lang="zh-CN" altLang="en-US" smtClean="0"/>
            </a:fld>
            <a:endParaRPr lang="zh-CN" altLang="en-US"/>
          </a:p>
        </p:txBody>
      </p:sp>
      <p:sp>
        <p:nvSpPr>
          <p:cNvPr id="9" name="页脚占位符 4"/>
          <p:cNvSpPr>
            <a:spLocks noGrp="1"/>
          </p:cNvSpPr>
          <p:nvPr>
            <p:ph type="ftr" sz="quarter" idx="3"/>
          </p:nvPr>
        </p:nvSpPr>
        <p:spPr>
          <a:xfrm>
            <a:off x="669925" y="6240465"/>
            <a:ext cx="4140201" cy="206381"/>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r>
              <a:rPr lang="en-US" altLang="zh-CN" dirty="0"/>
              <a:t>www.islide.cc</a:t>
            </a:r>
            <a:endParaRPr lang="zh-CN" altLang="en-US" dirty="0"/>
          </a:p>
        </p:txBody>
      </p:sp>
      <p:sp>
        <p:nvSpPr>
          <p:cNvPr id="10" name="灯片编号占位符 5"/>
          <p:cNvSpPr>
            <a:spLocks noGrp="1"/>
          </p:cNvSpPr>
          <p:nvPr>
            <p:ph type="sldNum" sz="quarter" idx="4"/>
          </p:nvPr>
        </p:nvSpPr>
        <p:spPr>
          <a:xfrm>
            <a:off x="8610599" y="6240465"/>
            <a:ext cx="2909888" cy="206381"/>
          </a:xfrm>
          <a:prstGeom prst="rect">
            <a:avLst/>
          </a:prstGeom>
        </p:spPr>
        <p:txBody>
          <a:bodyPr vert="horz" lIns="91440" tIns="45720" rIns="91440" bIns="45720" rtlCol="0" anchor="ctr"/>
          <a:lstStyle>
            <a:lvl1pPr algn="r">
              <a:defRPr sz="1000">
                <a:solidFill>
                  <a:schemeClr val="tx1">
                    <a:lumMod val="50000"/>
                    <a:lumOff val="50000"/>
                  </a:schemeClr>
                </a:solidFill>
              </a:defRPr>
            </a:lvl1pPr>
          </a:lstStyle>
          <a:p>
            <a:fld id="{5DD3DB80-B894-403A-B48E-6FDC1A72010E}"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hf hdr="0" dt="0"/>
  <p:txStyles>
    <p:title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vmlDrawing" Target="../drawings/vmlDrawing1.vml"/><Relationship Id="rId6" Type="http://schemas.openxmlformats.org/officeDocument/2006/relationships/slideLayout" Target="../slideLayouts/slideLayout1.xml"/><Relationship Id="rId5" Type="http://schemas.openxmlformats.org/officeDocument/2006/relationships/themeOverride" Target="../theme/themeOverride1.xml"/><Relationship Id="rId4" Type="http://schemas.openxmlformats.org/officeDocument/2006/relationships/tags" Target="../tags/tag2.xml"/><Relationship Id="rId3" Type="http://schemas.openxmlformats.org/officeDocument/2006/relationships/image" Target="../media/image3.emf"/><Relationship Id="rId2" Type="http://schemas.openxmlformats.org/officeDocument/2006/relationships/oleObject" Target="../embeddings/oleObject1.bin"/><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8.xml"/><Relationship Id="rId1" Type="http://schemas.openxmlformats.org/officeDocument/2006/relationships/image" Target="../media/image11.png"/></Relationships>
</file>

<file path=ppt/slides/_rels/slide11.xml.rels><?xml version="1.0" encoding="UTF-8" standalone="yes"?>
<Relationships xmlns="http://schemas.openxmlformats.org/package/2006/relationships"><Relationship Id="rId7" Type="http://schemas.openxmlformats.org/officeDocument/2006/relationships/vmlDrawing" Target="../drawings/vmlDrawing2.vml"/><Relationship Id="rId6" Type="http://schemas.openxmlformats.org/officeDocument/2006/relationships/slideLayout" Target="../slideLayouts/slideLayout6.xml"/><Relationship Id="rId5" Type="http://schemas.openxmlformats.org/officeDocument/2006/relationships/themeOverride" Target="../theme/themeOverride4.xml"/><Relationship Id="rId4" Type="http://schemas.openxmlformats.org/officeDocument/2006/relationships/tags" Target="../tags/tag10.xml"/><Relationship Id="rId3" Type="http://schemas.openxmlformats.org/officeDocument/2006/relationships/image" Target="../media/image3.emf"/><Relationship Id="rId2" Type="http://schemas.openxmlformats.org/officeDocument/2006/relationships/oleObject" Target="../embeddings/oleObject2.bin"/><Relationship Id="rId1" Type="http://schemas.openxmlformats.org/officeDocument/2006/relationships/tags" Target="../tags/tag9.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hemeOverride" Target="../theme/themeOverride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4.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5.xml"/><Relationship Id="rId2" Type="http://schemas.openxmlformats.org/officeDocument/2006/relationships/tags" Target="../tags/tag4.xml"/><Relationship Id="rId1" Type="http://schemas.openxmlformats.org/officeDocument/2006/relationships/image" Target="../media/image4.png"/></Relationships>
</file>

<file path=ppt/slides/_rels/slide5.xml.rels><?xml version="1.0" encoding="UTF-8" standalone="yes"?>
<Relationships xmlns="http://schemas.openxmlformats.org/package/2006/relationships"><Relationship Id="rId5" Type="http://schemas.openxmlformats.org/officeDocument/2006/relationships/notesSlide" Target="../notesSlides/notesSlide2.xml"/><Relationship Id="rId4" Type="http://schemas.openxmlformats.org/officeDocument/2006/relationships/slideLayout" Target="../slideLayouts/slideLayout5.xml"/><Relationship Id="rId3" Type="http://schemas.openxmlformats.org/officeDocument/2006/relationships/tags" Target="../tags/tag5.xml"/><Relationship Id="rId2" Type="http://schemas.openxmlformats.org/officeDocument/2006/relationships/image" Target="../media/image5.png"/><Relationship Id="rId1" Type="http://schemas.openxmlformats.org/officeDocument/2006/relationships/image" Target="../media/image4.png"/></Relationships>
</file>

<file path=ppt/slides/_rels/slide6.xml.rels><?xml version="1.0" encoding="UTF-8" standalone="yes"?>
<Relationships xmlns="http://schemas.openxmlformats.org/package/2006/relationships"><Relationship Id="rId8" Type="http://schemas.openxmlformats.org/officeDocument/2006/relationships/slideLayout" Target="../slideLayouts/slideLayout3.xml"/><Relationship Id="rId7" Type="http://schemas.openxmlformats.org/officeDocument/2006/relationships/tags" Target="../tags/tag6.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tags" Target="../tags/tag7.xml"/><Relationship Id="rId1" Type="http://schemas.openxmlformats.org/officeDocument/2006/relationships/image" Target="../media/image11.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image" Target="../media/image4.png"/><Relationship Id="rId1" Type="http://schemas.openxmlformats.org/officeDocument/2006/relationships/image" Target="../media/image1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对象 2" hidden="1"/>
          <p:cNvGraphicFramePr>
            <a:graphicFrameLocks noChangeAspect="1"/>
          </p:cNvGraphicFramePr>
          <p:nvPr>
            <p:custDataLst>
              <p:tags r:id="rId1"/>
            </p:custDataLst>
          </p:nvPr>
        </p:nvGraphicFramePr>
        <p:xfrm>
          <a:off x="1589" y="1589"/>
          <a:ext cx="1588" cy="1588"/>
        </p:xfrm>
        <a:graphic>
          <a:graphicData uri="http://schemas.openxmlformats.org/presentationml/2006/ole">
            <mc:AlternateContent xmlns:mc="http://schemas.openxmlformats.org/markup-compatibility/2006">
              <mc:Choice xmlns:v="urn:schemas-microsoft-com:vml" Requires="v">
                <p:oleObj spid="_x0000_s1061" name="think-cell Slide" r:id="rId2" imgW="9525" imgH="9525" progId="TCLayout.ActiveDocument.1">
                  <p:embed/>
                </p:oleObj>
              </mc:Choice>
              <mc:Fallback>
                <p:oleObj name="think-cell Slide" r:id="rId2" imgW="9525" imgH="9525" progId="TCLayout.ActiveDocument.1">
                  <p:embed/>
                  <p:pic>
                    <p:nvPicPr>
                      <p:cNvPr id="0" name="对象 2" hidden="1"/>
                      <p:cNvPicPr/>
                      <p:nvPr/>
                    </p:nvPicPr>
                    <p:blipFill>
                      <a:blip r:embed="rId3"/>
                      <a:stretch>
                        <a:fillRect/>
                      </a:stretch>
                    </p:blipFill>
                    <p:spPr>
                      <a:xfrm>
                        <a:off x="1589" y="1589"/>
                        <a:ext cx="1588" cy="1588"/>
                      </a:xfrm>
                      <a:prstGeom prst="rect">
                        <a:avLst/>
                      </a:prstGeom>
                    </p:spPr>
                  </p:pic>
                </p:oleObj>
              </mc:Fallback>
            </mc:AlternateContent>
          </a:graphicData>
        </a:graphic>
      </p:graphicFrame>
      <p:sp>
        <p:nvSpPr>
          <p:cNvPr id="2" name="矩形 1" hidden="1"/>
          <p:cNvSpPr/>
          <p:nvPr>
            <p:custDataLst>
              <p:tags r:id="rId4"/>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lnSpc>
                <a:spcPct val="90000"/>
              </a:lnSpc>
              <a:spcBef>
                <a:spcPct val="0"/>
              </a:spcBef>
              <a:spcAft>
                <a:spcPct val="0"/>
              </a:spcAft>
            </a:pPr>
            <a:endParaRPr lang="en-US" altLang="zh-CN" sz="4000" b="1" dirty="0">
              <a:latin typeface="Arial" panose="020B0604020202020204" pitchFamily="34" charset="0"/>
              <a:ea typeface="微软雅黑" panose="020B0503020204020204" pitchFamily="34" charset="-122"/>
              <a:cs typeface="+mj-cs"/>
              <a:sym typeface="Arial" panose="020B0604020202020204" pitchFamily="34" charset="0"/>
            </a:endParaRPr>
          </a:p>
        </p:txBody>
      </p:sp>
      <p:sp>
        <p:nvSpPr>
          <p:cNvPr id="4" name="标题 3"/>
          <p:cNvSpPr>
            <a:spLocks noGrp="1"/>
          </p:cNvSpPr>
          <p:nvPr>
            <p:ph type="ctrTitle"/>
          </p:nvPr>
        </p:nvSpPr>
        <p:spPr>
          <a:xfrm>
            <a:off x="3319780" y="1774190"/>
            <a:ext cx="6242685" cy="1117600"/>
          </a:xfrm>
        </p:spPr>
        <p:txBody>
          <a:bodyPr>
            <a:normAutofit fontScale="90000"/>
          </a:bodyPr>
          <a:lstStyle/>
          <a:p>
            <a:r>
              <a:rPr lang="zh-CN" altLang="en-US" spc="300">
                <a:solidFill>
                  <a:schemeClr val="tx1"/>
                </a:solidFill>
                <a:effectLst>
                  <a:outerShdw blurRad="38100" dist="19050" dir="2700000" algn="tl" rotWithShape="0">
                    <a:schemeClr val="dk1">
                      <a:alpha val="40000"/>
                    </a:schemeClr>
                  </a:outerShdw>
                </a:effectLst>
                <a:latin typeface="楷体_GB2312" panose="02010609030101010101" charset="-122"/>
                <a:ea typeface="楷体_GB2312" panose="02010609030101010101" charset="-122"/>
                <a:cs typeface="Arial Unicode MS" panose="020B0604020202020204" charset="-122"/>
                <a:sym typeface="+mn-ea"/>
              </a:rPr>
              <a:t>西安浐灞融资担保有限公司</a:t>
            </a:r>
            <a:endParaRPr lang="zh-CN" altLang="en-US" spc="300" dirty="0">
              <a:solidFill>
                <a:schemeClr val="tx1"/>
              </a:solidFill>
              <a:effectLst>
                <a:outerShdw blurRad="38100" dist="19050" dir="2700000" algn="tl" rotWithShape="0">
                  <a:schemeClr val="dk1">
                    <a:alpha val="40000"/>
                  </a:schemeClr>
                </a:outerShdw>
              </a:effectLst>
              <a:latin typeface="楷体_GB2312" panose="02010609030101010101" charset="-122"/>
              <a:ea typeface="楷体_GB2312" panose="02010609030101010101" charset="-122"/>
              <a:cs typeface="Arial Unicode MS" panose="020B0604020202020204" charset="-122"/>
              <a:sym typeface="+mn-ea"/>
            </a:endParaRPr>
          </a:p>
        </p:txBody>
      </p:sp>
      <p:sp>
        <p:nvSpPr>
          <p:cNvPr id="6" name="文本占位符 5"/>
          <p:cNvSpPr>
            <a:spLocks noGrp="1"/>
          </p:cNvSpPr>
          <p:nvPr>
            <p:ph type="body" sz="quarter" idx="10"/>
          </p:nvPr>
        </p:nvSpPr>
        <p:spPr/>
        <p:txBody>
          <a:bodyPr/>
          <a:lstStyle/>
          <a:p>
            <a:pPr algn="ctr">
              <a:spcBef>
                <a:spcPct val="20000"/>
              </a:spcBef>
            </a:pPr>
            <a:r>
              <a:rPr lang="zh-CN" altLang="en-US" dirty="0">
                <a:latin typeface="楷体" panose="02010609060101010101" charset="-122"/>
                <a:ea typeface="楷体" panose="02010609060101010101" charset="-122"/>
                <a:cs typeface="楷体" panose="02010609060101010101" charset="-122"/>
                <a:sym typeface="+mn-ea"/>
              </a:rPr>
              <a:t>专注融资服务 拓展融资渠道 </a:t>
            </a:r>
            <a:endParaRPr lang="zh-CN" altLang="en-US" dirty="0">
              <a:latin typeface="楷体" panose="02010609060101010101" charset="-122"/>
              <a:ea typeface="楷体" panose="02010609060101010101" charset="-122"/>
              <a:cs typeface="楷体" panose="02010609060101010101" charset="-122"/>
            </a:endParaRPr>
          </a:p>
          <a:p>
            <a:pPr algn="ctr">
              <a:spcBef>
                <a:spcPct val="20000"/>
              </a:spcBef>
            </a:pPr>
            <a:r>
              <a:rPr lang="zh-CN" altLang="en-US" dirty="0">
                <a:latin typeface="楷体" panose="02010609060101010101" charset="-122"/>
                <a:ea typeface="楷体" panose="02010609060101010101" charset="-122"/>
                <a:cs typeface="楷体" panose="02010609060101010101" charset="-122"/>
                <a:sym typeface="+mn-ea"/>
              </a:rPr>
              <a:t>定制融资方案 提升融资效率</a:t>
            </a:r>
            <a:endParaRPr lang="en-US" altLang="zh-CN" dirty="0"/>
          </a:p>
        </p:txBody>
      </p:sp>
      <p:sp>
        <p:nvSpPr>
          <p:cNvPr id="7" name="文本占位符 6"/>
          <p:cNvSpPr>
            <a:spLocks noGrp="1"/>
          </p:cNvSpPr>
          <p:nvPr>
            <p:ph type="body" sz="quarter" idx="11"/>
          </p:nvPr>
        </p:nvSpPr>
        <p:spPr>
          <a:xfrm>
            <a:off x="3496945" y="4871085"/>
            <a:ext cx="5617845" cy="697230"/>
          </a:xfrm>
        </p:spPr>
        <p:txBody>
          <a:bodyPr/>
          <a:lstStyle/>
          <a:p>
            <a:r>
              <a:rPr lang="en-US" altLang="en-US" dirty="0"/>
              <a:t>2019</a:t>
            </a:r>
            <a:r>
              <a:rPr lang="zh-CN" altLang="en-US" dirty="0"/>
              <a:t>年</a:t>
            </a:r>
            <a:endParaRPr lang="zh-CN" altLang="en-US" dirty="0"/>
          </a:p>
        </p:txBody>
      </p:sp>
      <p:cxnSp>
        <p:nvCxnSpPr>
          <p:cNvPr id="10" name="直接连接符 9"/>
          <p:cNvCxnSpPr/>
          <p:nvPr/>
        </p:nvCxnSpPr>
        <p:spPr>
          <a:xfrm>
            <a:off x="3267077" y="2980251"/>
            <a:ext cx="62960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直接连接符 24"/>
          <p:cNvCxnSpPr/>
          <p:nvPr/>
        </p:nvCxnSpPr>
        <p:spPr>
          <a:xfrm>
            <a:off x="3267077" y="1608651"/>
            <a:ext cx="62960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0" y="0"/>
            <a:ext cx="12192000" cy="68884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7" name="直接连接符 6"/>
          <p:cNvCxnSpPr/>
          <p:nvPr/>
        </p:nvCxnSpPr>
        <p:spPr>
          <a:xfrm>
            <a:off x="697865" y="5760720"/>
            <a:ext cx="1110996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9" name="文本框 48"/>
          <p:cNvSpPr txBox="1"/>
          <p:nvPr/>
        </p:nvSpPr>
        <p:spPr>
          <a:xfrm>
            <a:off x="944880" y="539750"/>
            <a:ext cx="2803525" cy="521970"/>
          </a:xfrm>
          <a:prstGeom prst="rect">
            <a:avLst/>
          </a:prstGeom>
          <a:noFill/>
        </p:spPr>
        <p:txBody>
          <a:bodyPr wrap="square" rtlCol="0">
            <a:spAutoFit/>
          </a:bodyPr>
          <a:p>
            <a:pPr algn="ctr"/>
            <a:r>
              <a:rPr lang="en-US" altLang="zh-CN" sz="2800" b="1"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sym typeface="+mn-ea"/>
              </a:rPr>
              <a:t>5.  </a:t>
            </a:r>
            <a:r>
              <a:rPr lang="zh-CN" altLang="en-US" sz="2800" b="1">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rPr>
              <a:t>合 作 伙 伴</a:t>
            </a:r>
            <a:endParaRPr lang="zh-CN" altLang="en-US" sz="2800" b="1">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endParaRPr>
          </a:p>
        </p:txBody>
      </p:sp>
      <p:pic>
        <p:nvPicPr>
          <p:cNvPr id="5" name="图片 4" descr="-金投融VI-.cdr_3245675.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4588291" y="6055800"/>
            <a:ext cx="3328044" cy="406179"/>
          </a:xfrm>
          <a:prstGeom prst="rect">
            <a:avLst/>
          </a:prstGeom>
        </p:spPr>
      </p:pic>
      <p:sp>
        <p:nvSpPr>
          <p:cNvPr id="6" name="文本框 5"/>
          <p:cNvSpPr txBox="1"/>
          <p:nvPr/>
        </p:nvSpPr>
        <p:spPr>
          <a:xfrm>
            <a:off x="828675" y="1247140"/>
            <a:ext cx="10535285" cy="5384800"/>
          </a:xfrm>
          <a:prstGeom prst="rect">
            <a:avLst/>
          </a:prstGeom>
          <a:solidFill>
            <a:schemeClr val="accent4"/>
          </a:solidFill>
        </p:spPr>
        <p:txBody>
          <a:bodyPr wrap="square" rtlCol="0">
            <a:spAutoFit/>
          </a:bodyPr>
          <a:p>
            <a:pPr algn="just">
              <a:lnSpc>
                <a:spcPct val="140000"/>
              </a:lnSpc>
            </a:pPr>
            <a:r>
              <a:rPr lang="en-US" altLang="zh-CN" sz="2000" b="1"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sym typeface="Adidas Unity" pitchFamily="2" charset="0"/>
              </a:rPr>
              <a:t> </a:t>
            </a:r>
            <a:r>
              <a:rPr lang="en-US" altLang="zh-CN" sz="20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sym typeface="Adidas Unity" pitchFamily="2" charset="0"/>
              </a:rPr>
              <a:t>1.</a:t>
            </a:r>
            <a:r>
              <a:rPr lang="zh-CN" altLang="en-US" sz="20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sym typeface="Adidas Unity" pitchFamily="2" charset="0"/>
              </a:rPr>
              <a:t>业务方面</a:t>
            </a:r>
            <a:endParaRPr lang="zh-CN" altLang="en-US" sz="20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sym typeface="Adidas Unity" pitchFamily="2" charset="0"/>
            </a:endParaRPr>
          </a:p>
          <a:p>
            <a:pPr algn="just">
              <a:lnSpc>
                <a:spcPct val="140000"/>
              </a:lnSpc>
            </a:pPr>
            <a:r>
              <a:rPr lang="zh-CN" altLang="en-US" sz="20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sym typeface="Adidas Unity" pitchFamily="2" charset="0"/>
              </a:rPr>
              <a:t>① 支持区内业务发展</a:t>
            </a:r>
            <a:endParaRPr lang="zh-CN" altLang="en-US" sz="20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sym typeface="Adidas Unity" pitchFamily="2" charset="0"/>
            </a:endParaRPr>
          </a:p>
          <a:p>
            <a:pPr algn="just">
              <a:lnSpc>
                <a:spcPct val="140000"/>
              </a:lnSpc>
            </a:pPr>
            <a:r>
              <a:rPr lang="zh-CN" altLang="en-US" sz="20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sym typeface="Adidas Unity" pitchFamily="2" charset="0"/>
              </a:rPr>
              <a:t>     </a:t>
            </a:r>
            <a:r>
              <a:rPr lang="en-US" altLang="zh-CN" sz="20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sym typeface="Adidas Unity" pitchFamily="2" charset="0"/>
              </a:rPr>
              <a:t>2018</a:t>
            </a:r>
            <a:r>
              <a:rPr lang="zh-CN" altLang="en-US" sz="20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sym typeface="Adidas Unity" pitchFamily="2" charset="0"/>
              </a:rPr>
              <a:t>年为 砂之船、华夏文旅，浐灞湿地、浐灞贸易、浐灞生态、浐灞物业、浐灞城建、等提供贷款担保</a:t>
            </a:r>
            <a:r>
              <a:rPr lang="en-US" altLang="zh-CN" sz="20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sym typeface="Adidas Unity" pitchFamily="2" charset="0"/>
              </a:rPr>
              <a:t>10</a:t>
            </a:r>
            <a:r>
              <a:rPr lang="zh-CN" altLang="en-US" sz="20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sym typeface="Adidas Unity" pitchFamily="2" charset="0"/>
              </a:rPr>
              <a:t>亿元</a:t>
            </a:r>
            <a:endParaRPr lang="zh-CN" altLang="en-US" sz="20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sym typeface="Adidas Unity" pitchFamily="2" charset="0"/>
            </a:endParaRPr>
          </a:p>
          <a:p>
            <a:pPr algn="just">
              <a:lnSpc>
                <a:spcPct val="140000"/>
              </a:lnSpc>
            </a:pPr>
            <a:r>
              <a:rPr lang="zh-CN" altLang="en-US" sz="20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sym typeface="Adidas Unity" pitchFamily="2" charset="0"/>
              </a:rPr>
              <a:t>②支持区外业务发展</a:t>
            </a:r>
            <a:endParaRPr lang="zh-CN" altLang="en-US" sz="20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sym typeface="Adidas Unity" pitchFamily="2" charset="0"/>
            </a:endParaRPr>
          </a:p>
          <a:p>
            <a:pPr algn="just">
              <a:lnSpc>
                <a:spcPct val="140000"/>
              </a:lnSpc>
            </a:pPr>
            <a:r>
              <a:rPr lang="zh-CN" altLang="en-US" sz="2000" b="1" smtClean="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rPr>
              <a:t>     商洛某国有控股公司，宝鸡某军民融合企业，西安市中小微企业等</a:t>
            </a:r>
            <a:r>
              <a:rPr lang="en-US" altLang="zh-CN" sz="2000" b="1" smtClean="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rPr>
              <a:t>10</a:t>
            </a:r>
            <a:r>
              <a:rPr lang="zh-CN" altLang="en-US" sz="2000" b="1" smtClean="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rPr>
              <a:t>余家先后提供贷款担保 </a:t>
            </a:r>
            <a:r>
              <a:rPr lang="en-US" altLang="zh-CN" sz="20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rPr>
              <a:t>          </a:t>
            </a:r>
            <a:endParaRPr lang="en-US" altLang="zh-CN" sz="20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endParaRPr>
          </a:p>
          <a:p>
            <a:pPr algn="just">
              <a:lnSpc>
                <a:spcPct val="140000"/>
              </a:lnSpc>
            </a:pPr>
            <a:r>
              <a:rPr lang="en-US" altLang="zh-CN" sz="20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rPr>
              <a:t> 2.</a:t>
            </a:r>
            <a:r>
              <a:rPr lang="zh-CN" altLang="en-US" sz="20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rPr>
              <a:t>金融机构方面</a:t>
            </a:r>
            <a:endParaRPr lang="zh-CN" altLang="en-US" sz="20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endParaRPr>
          </a:p>
          <a:p>
            <a:pPr>
              <a:spcBef>
                <a:spcPct val="20000"/>
              </a:spcBef>
            </a:pPr>
            <a:r>
              <a:rPr lang="zh-CN" altLang="en-US" sz="2000" b="1" smtClean="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0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sym typeface="+mn-ea"/>
              </a:rPr>
              <a:t>中国银行、交通银行、秦农银行、西安银行、重庆银行、宁夏银行、平安银行、光大银行、浙商银行、浦发银行、兴业银行、国家开发银行、华夏银行、建设银行、农业银行、工商银行</a:t>
            </a:r>
            <a:endParaRPr lang="zh-CN" altLang="en-US" sz="2000" b="1" smtClean="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endParaRPr>
          </a:p>
          <a:p>
            <a:pPr algn="just">
              <a:lnSpc>
                <a:spcPct val="140000"/>
              </a:lnSpc>
            </a:pPr>
            <a:endParaRPr lang="zh-CN" altLang="en-US" sz="2000" b="1" smtClean="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cs typeface="微软雅黑" panose="020B0503020204020204" pitchFamily="34" charset="-122"/>
            </a:endParaRPr>
          </a:p>
          <a:p>
            <a:pPr algn="just">
              <a:lnSpc>
                <a:spcPct val="140000"/>
              </a:lnSpc>
            </a:pPr>
            <a:r>
              <a:rPr lang="zh-CN" altLang="en-US" sz="2000" b="1" smtClean="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rPr>
              <a:t>    </a:t>
            </a:r>
            <a:endParaRPr lang="zh-CN" altLang="en-US" sz="2000" b="1" smtClean="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endParaRPr>
          </a:p>
        </p:txBody>
      </p:sp>
    </p:spTree>
    <p:custDataLst>
      <p:tags r:id="rId2"/>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对象 2" hidden="1"/>
          <p:cNvGraphicFramePr>
            <a:graphicFrameLocks noChangeAspect="1"/>
          </p:cNvGraphicFramePr>
          <p:nvPr>
            <p:custDataLst>
              <p:tags r:id="rId1"/>
            </p:custDataLst>
          </p:nvPr>
        </p:nvGraphicFramePr>
        <p:xfrm>
          <a:off x="1589" y="1589"/>
          <a:ext cx="1588" cy="1588"/>
        </p:xfrm>
        <a:graphic>
          <a:graphicData uri="http://schemas.openxmlformats.org/presentationml/2006/ole">
            <mc:AlternateContent xmlns:mc="http://schemas.openxmlformats.org/markup-compatibility/2006">
              <mc:Choice xmlns:v="urn:schemas-microsoft-com:vml" Requires="v">
                <p:oleObj spid="_x0000_s3109" name="think-cell Slide" r:id="rId2" imgW="9525" imgH="9525" progId="TCLayout.ActiveDocument.1">
                  <p:embed/>
                </p:oleObj>
              </mc:Choice>
              <mc:Fallback>
                <p:oleObj name="think-cell Slide" r:id="rId2" imgW="9525" imgH="9525" progId="TCLayout.ActiveDocument.1">
                  <p:embed/>
                  <p:pic>
                    <p:nvPicPr>
                      <p:cNvPr id="0" name="对象 2" hidden="1"/>
                      <p:cNvPicPr/>
                      <p:nvPr/>
                    </p:nvPicPr>
                    <p:blipFill>
                      <a:blip r:embed="rId3"/>
                      <a:stretch>
                        <a:fillRect/>
                      </a:stretch>
                    </p:blipFill>
                    <p:spPr>
                      <a:xfrm>
                        <a:off x="1589" y="1589"/>
                        <a:ext cx="1588" cy="1588"/>
                      </a:xfrm>
                      <a:prstGeom prst="rect">
                        <a:avLst/>
                      </a:prstGeom>
                    </p:spPr>
                  </p:pic>
                </p:oleObj>
              </mc:Fallback>
            </mc:AlternateContent>
          </a:graphicData>
        </a:graphic>
      </p:graphicFrame>
      <p:sp>
        <p:nvSpPr>
          <p:cNvPr id="2" name="矩形 1" hidden="1"/>
          <p:cNvSpPr/>
          <p:nvPr>
            <p:custDataLst>
              <p:tags r:id="rId4"/>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lnSpc>
                <a:spcPct val="90000"/>
              </a:lnSpc>
              <a:spcBef>
                <a:spcPct val="0"/>
              </a:spcBef>
              <a:spcAft>
                <a:spcPct val="0"/>
              </a:spcAft>
            </a:pPr>
            <a:endParaRPr lang="en-US" altLang="zh-CN" sz="2400" dirty="0">
              <a:latin typeface="Arial" panose="020B0604020202020204" pitchFamily="34" charset="0"/>
              <a:ea typeface="微软雅黑" panose="020B0503020204020204" pitchFamily="34" charset="-122"/>
              <a:cs typeface="+mj-cs"/>
              <a:sym typeface="Arial" panose="020B0604020202020204" pitchFamily="34" charset="0"/>
            </a:endParaRPr>
          </a:p>
        </p:txBody>
      </p:sp>
      <p:sp>
        <p:nvSpPr>
          <p:cNvPr id="5" name="标题 4"/>
          <p:cNvSpPr>
            <a:spLocks noGrp="1"/>
          </p:cNvSpPr>
          <p:nvPr>
            <p:ph type="ctrTitle"/>
          </p:nvPr>
        </p:nvSpPr>
        <p:spPr>
          <a:xfrm>
            <a:off x="949960" y="1167130"/>
            <a:ext cx="8753475" cy="2670175"/>
          </a:xfrm>
        </p:spPr>
        <p:txBody>
          <a:bodyPr>
            <a:normAutofit/>
          </a:bodyPr>
          <a:lstStyle/>
          <a:p>
            <a:r>
              <a:rPr lang="zh-CN" altLang="en-US" sz="6000">
                <a:solidFill>
                  <a:srgbClr val="FF0000"/>
                </a:solidFill>
                <a:effectLst>
                  <a:outerShdw blurRad="38100" dist="38100" dir="2700000" algn="tl">
                    <a:srgbClr val="000000">
                      <a:alpha val="43137"/>
                    </a:srgbClr>
                  </a:outerShdw>
                </a:effectLst>
                <a:latin typeface="楷体_GB2312" panose="02010609030101010101" charset="-122"/>
                <a:ea typeface="楷体_GB2312" panose="02010609030101010101" charset="-122"/>
                <a:cs typeface="楷体_GB2312" panose="02010609030101010101" charset="-122"/>
                <a:sym typeface="+mn-ea"/>
              </a:rPr>
              <a:t>担 无 界</a:t>
            </a:r>
            <a:br>
              <a:rPr lang="zh-CN" altLang="en-US" sz="6000" b="1">
                <a:solidFill>
                  <a:srgbClr val="FF0000"/>
                </a:solidFill>
                <a:effectLst>
                  <a:outerShdw blurRad="38100" dist="38100" dir="2700000" algn="tl">
                    <a:srgbClr val="000000">
                      <a:alpha val="43137"/>
                    </a:srgbClr>
                  </a:outerShdw>
                </a:effectLst>
                <a:latin typeface="方正小标宋简体" panose="02010601030101010101" charset="-122"/>
                <a:ea typeface="方正小标宋简体" panose="02010601030101010101" charset="-122"/>
                <a:cs typeface="方正小标宋简体" panose="02010601030101010101" charset="-122"/>
              </a:rPr>
            </a:br>
            <a:br>
              <a:rPr lang="zh-CN" altLang="en-US" sz="6000" b="1">
                <a:solidFill>
                  <a:srgbClr val="FF0000"/>
                </a:solidFill>
                <a:effectLst>
                  <a:outerShdw blurRad="38100" dist="38100" dir="2700000" algn="tl">
                    <a:srgbClr val="000000">
                      <a:alpha val="43137"/>
                    </a:srgbClr>
                  </a:outerShdw>
                </a:effectLst>
                <a:latin typeface="方正小标宋简体" panose="02010601030101010101" charset="-122"/>
                <a:ea typeface="方正小标宋简体" panose="02010601030101010101" charset="-122"/>
                <a:cs typeface="方正小标宋简体" panose="02010601030101010101" charset="-122"/>
              </a:rPr>
            </a:br>
            <a:r>
              <a:rPr lang="zh-CN" altLang="en-US" sz="6000">
                <a:solidFill>
                  <a:srgbClr val="FF0000"/>
                </a:solidFill>
                <a:effectLst>
                  <a:outerShdw blurRad="38100" dist="38100" dir="2700000" algn="tl">
                    <a:srgbClr val="000000">
                      <a:alpha val="43137"/>
                    </a:srgbClr>
                  </a:outerShdw>
                </a:effectLst>
                <a:latin typeface="方正小标宋简体" panose="02010601030101010101" charset="-122"/>
                <a:ea typeface="方正小标宋简体" panose="02010601030101010101" charset="-122"/>
                <a:cs typeface="方正小标宋简体" panose="02010601030101010101" charset="-122"/>
                <a:sym typeface="+mn-ea"/>
              </a:rPr>
              <a:t>                         </a:t>
            </a:r>
            <a:r>
              <a:rPr lang="zh-CN" altLang="en-US" sz="6000">
                <a:solidFill>
                  <a:srgbClr val="FF0000"/>
                </a:solidFill>
                <a:effectLst>
                  <a:outerShdw blurRad="38100" dist="38100" dir="2700000" algn="tl">
                    <a:srgbClr val="000000">
                      <a:alpha val="43137"/>
                    </a:srgbClr>
                  </a:outerShdw>
                </a:effectLst>
                <a:latin typeface="楷体_GB2312" panose="02010609030101010101" charset="-122"/>
                <a:ea typeface="楷体_GB2312" panose="02010609030101010101" charset="-122"/>
                <a:cs typeface="楷体_GB2312" panose="02010609030101010101" charset="-122"/>
                <a:sym typeface="+mn-ea"/>
              </a:rPr>
              <a:t>信 永 恒</a:t>
            </a:r>
            <a:endParaRPr lang="zh-CN" altLang="en-US" sz="6000" dirty="0">
              <a:solidFill>
                <a:srgbClr val="FF0000"/>
              </a:solidFill>
              <a:effectLst>
                <a:outerShdw blurRad="38100" dist="38100" dir="2700000" algn="tl">
                  <a:srgbClr val="000000">
                    <a:alpha val="43137"/>
                  </a:srgbClr>
                </a:outerShdw>
              </a:effectLst>
              <a:latin typeface="楷体_GB2312" panose="02010609030101010101" charset="-122"/>
              <a:ea typeface="楷体_GB2312" panose="02010609030101010101" charset="-122"/>
              <a:cs typeface="楷体_GB2312" panose="02010609030101010101" charset="-122"/>
              <a:sym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757283" y="1602383"/>
            <a:ext cx="10763885" cy="4182033"/>
            <a:chOff x="757282" y="1602383"/>
            <a:chExt cx="10763885" cy="4182033"/>
          </a:xfrm>
        </p:grpSpPr>
        <p:grpSp>
          <p:nvGrpSpPr>
            <p:cNvPr id="6" name="2b751056-6b97-492c-b763-340acee7e99d" descr="本素材由iSlide™ 提供&#10;iSlide™尊重知识产权并注重保护用户享有的各项权利。郑重提醒您：&#10;iSlide™插件中提供的任何信息内容的所有权、知识产权归其原始权利人或权利受让人所有，您免费/购买获得的是信息内容的使用权，并受下述条款的约束；&#10;1. 您仅可以个人非商业用途使用该等信息内容，不可将信息内容的全部或部分用于出售，或以出租、出借、转让、分销、发布等其他任何方式供他人使用；&#10;2. 禁止在接入互联网或移动互联网的任何网站、平台、应用或程序上以任何方式为他人提供iSlide™插件资源内容的下载。&#10;The resource is supplied by iSlide™.&#10;iSlide™ respects all intellectual property rights and protects all the rights its users acquired.Solemnly remind you:&#10;The ownership and intellectual property of the resources supplied in iSlide Add-in belongs to its owner or the assignee of this ownership.you only acquired the usage of the resources supplied in iSlide Add-in, as well as respected the following restrain terms:&#10;1.You are only allowed to use such resource for personal and non-commercial aim, not allowed to use such resource or part of it for the sale; or rent, lend, transfer to others; or distribution or release it in any way.&#10;2.You are not permitted to provide the resource of iSlide Add-in in any website, platform, application access to the Internet or mobile Internet." title="iSlide™ 版权声明  COPYRIGHT NOTICE"/>
            <p:cNvGrpSpPr>
              <a:grpSpLocks noChangeAspect="1"/>
            </p:cNvGrpSpPr>
            <p:nvPr>
              <p:custDataLst>
                <p:tags r:id="rId1"/>
              </p:custDataLst>
            </p:nvPr>
          </p:nvGrpSpPr>
          <p:grpSpPr>
            <a:xfrm>
              <a:off x="757282" y="1602383"/>
              <a:ext cx="10763885" cy="4182033"/>
              <a:chOff x="1175743" y="1602383"/>
              <a:chExt cx="10345397" cy="4182033"/>
            </a:xfrm>
          </p:grpSpPr>
          <p:sp>
            <p:nvSpPr>
              <p:cNvPr id="7" name="iṡľïḑè"/>
              <p:cNvSpPr txBox="1"/>
              <p:nvPr/>
            </p:nvSpPr>
            <p:spPr bwMode="auto">
              <a:xfrm>
                <a:off x="3696331" y="1602383"/>
                <a:ext cx="7824809" cy="4180840"/>
              </a:xfrm>
              <a:prstGeom prst="rect">
                <a:avLst/>
              </a:prstGeom>
              <a:noFill/>
            </p:spPr>
            <p:txBody>
              <a:bodyPr wrap="square" tIns="0" anchor="t">
                <a:noAutofit/>
              </a:bodyPr>
              <a:lstStyle>
                <a:defPPr>
                  <a:defRPr lang="zh-CN"/>
                </a:defPPr>
                <a:lvl1pPr>
                  <a:defRPr sz="1600" b="1">
                    <a:latin typeface="Arial" panose="020B0604020202020204" pitchFamily="34" charset="0"/>
                    <a:ea typeface="微软雅黑" panose="020B0503020204020204" pitchFamily="34" charset="-122"/>
                    <a:cs typeface="+mn-ea"/>
                  </a:defRPr>
                </a:lvl1pPr>
                <a:lvl2pPr marL="742950" indent="-285750">
                  <a:defRPr sz="3200" b="1">
                    <a:solidFill>
                      <a:srgbClr val="4D4D4D"/>
                    </a:solidFill>
                    <a:latin typeface="Arial" panose="020B0604020202020204" pitchFamily="34" charset="0"/>
                    <a:ea typeface="黑体" panose="02010609060101010101" pitchFamily="49" charset="-122"/>
                  </a:defRPr>
                </a:lvl2pPr>
                <a:lvl3pPr marL="1143000" indent="-228600">
                  <a:defRPr sz="3200" b="1">
                    <a:solidFill>
                      <a:srgbClr val="4D4D4D"/>
                    </a:solidFill>
                    <a:latin typeface="Arial" panose="020B0604020202020204" pitchFamily="34" charset="0"/>
                    <a:ea typeface="黑体" panose="02010609060101010101" pitchFamily="49" charset="-122"/>
                  </a:defRPr>
                </a:lvl3pPr>
                <a:lvl4pPr marL="1600200" indent="-228600">
                  <a:defRPr sz="3200" b="1">
                    <a:solidFill>
                      <a:srgbClr val="4D4D4D"/>
                    </a:solidFill>
                    <a:latin typeface="Arial" panose="020B0604020202020204" pitchFamily="34" charset="0"/>
                    <a:ea typeface="黑体" panose="02010609060101010101" pitchFamily="49" charset="-122"/>
                  </a:defRPr>
                </a:lvl4pPr>
                <a:lvl5pPr marL="2057400" indent="-228600">
                  <a:defRPr sz="3200" b="1">
                    <a:solidFill>
                      <a:srgbClr val="4D4D4D"/>
                    </a:solidFill>
                    <a:latin typeface="Arial" panose="020B0604020202020204" pitchFamily="34" charset="0"/>
                    <a:ea typeface="黑体" panose="02010609060101010101" pitchFamily="49" charset="-122"/>
                  </a:defRPr>
                </a:lvl5pPr>
                <a:lvl6pPr marL="2514600" indent="-228600" eaLnBrk="0" fontAlgn="base" hangingPunct="0">
                  <a:spcBef>
                    <a:spcPct val="0"/>
                  </a:spcBef>
                  <a:spcAft>
                    <a:spcPct val="0"/>
                  </a:spcAft>
                  <a:defRPr sz="3200" b="1">
                    <a:solidFill>
                      <a:srgbClr val="4D4D4D"/>
                    </a:solidFill>
                    <a:latin typeface="Arial" panose="020B0604020202020204" pitchFamily="34" charset="0"/>
                    <a:ea typeface="黑体" panose="02010609060101010101" pitchFamily="49" charset="-122"/>
                  </a:defRPr>
                </a:lvl6pPr>
                <a:lvl7pPr marL="2971800" indent="-228600" eaLnBrk="0" fontAlgn="base" hangingPunct="0">
                  <a:spcBef>
                    <a:spcPct val="0"/>
                  </a:spcBef>
                  <a:spcAft>
                    <a:spcPct val="0"/>
                  </a:spcAft>
                  <a:defRPr sz="3200" b="1">
                    <a:solidFill>
                      <a:srgbClr val="4D4D4D"/>
                    </a:solidFill>
                    <a:latin typeface="Arial" panose="020B0604020202020204" pitchFamily="34" charset="0"/>
                    <a:ea typeface="黑体" panose="02010609060101010101" pitchFamily="49" charset="-122"/>
                  </a:defRPr>
                </a:lvl7pPr>
                <a:lvl8pPr marL="3429000" indent="-228600" eaLnBrk="0" fontAlgn="base" hangingPunct="0">
                  <a:spcBef>
                    <a:spcPct val="0"/>
                  </a:spcBef>
                  <a:spcAft>
                    <a:spcPct val="0"/>
                  </a:spcAft>
                  <a:defRPr sz="3200" b="1">
                    <a:solidFill>
                      <a:srgbClr val="4D4D4D"/>
                    </a:solidFill>
                    <a:latin typeface="Arial" panose="020B0604020202020204" pitchFamily="34" charset="0"/>
                    <a:ea typeface="黑体" panose="02010609060101010101" pitchFamily="49" charset="-122"/>
                  </a:defRPr>
                </a:lvl8pPr>
                <a:lvl9pPr marL="3886200" indent="-228600" eaLnBrk="0" fontAlgn="base" hangingPunct="0">
                  <a:spcBef>
                    <a:spcPct val="0"/>
                  </a:spcBef>
                  <a:spcAft>
                    <a:spcPct val="0"/>
                  </a:spcAft>
                  <a:defRPr sz="3200" b="1">
                    <a:solidFill>
                      <a:srgbClr val="4D4D4D"/>
                    </a:solidFill>
                    <a:latin typeface="Arial" panose="020B0604020202020204" pitchFamily="34" charset="0"/>
                    <a:ea typeface="黑体" panose="02010609060101010101" pitchFamily="49" charset="-122"/>
                  </a:defRPr>
                </a:lvl9pPr>
              </a:lstStyle>
              <a:p>
                <a:pPr algn="l">
                  <a:lnSpc>
                    <a:spcPct val="150000"/>
                  </a:lnSpc>
                </a:pPr>
                <a:r>
                  <a:rPr lang="en-US" altLang="zh-CN" sz="2400" dirty="0">
                    <a:solidFill>
                      <a:schemeClr val="tx1"/>
                    </a:solidFill>
                    <a:effectLst/>
                    <a:latin typeface="微软雅黑" panose="020B0503020204020204" pitchFamily="34" charset="-122"/>
                    <a:cs typeface="微软雅黑" panose="020B0503020204020204" pitchFamily="34" charset="-122"/>
                    <a:sym typeface="Adidas Unity" pitchFamily="2" charset="0"/>
                  </a:rPr>
                  <a:t>       </a:t>
                </a:r>
                <a:r>
                  <a:rPr lang="en-US" altLang="zh-CN" sz="2800" dirty="0">
                    <a:solidFill>
                      <a:schemeClr val="tx1"/>
                    </a:solidFill>
                    <a:effectLst/>
                    <a:latin typeface="微软雅黑" panose="020B0503020204020204" pitchFamily="34" charset="-122"/>
                    <a:cs typeface="微软雅黑" panose="020B0503020204020204" pitchFamily="34" charset="-122"/>
                    <a:sym typeface="Adidas Unity" pitchFamily="2" charset="0"/>
                  </a:rPr>
                  <a:t>1.  </a:t>
                </a:r>
                <a:r>
                  <a:rPr lang="en-US" altLang="zh-CN" sz="2800">
                    <a:solidFill>
                      <a:schemeClr val="tx1"/>
                    </a:solidFill>
                    <a:effectLst/>
                    <a:latin typeface="微软雅黑" panose="020B0503020204020204" pitchFamily="34" charset="-122"/>
                    <a:cs typeface="微软雅黑" panose="020B0503020204020204" pitchFamily="34" charset="-122"/>
                    <a:sym typeface="+mn-ea"/>
                  </a:rPr>
                  <a:t>公  司  简  介</a:t>
                </a:r>
                <a:endParaRPr lang="en-US" altLang="zh-CN" sz="2800" b="1">
                  <a:solidFill>
                    <a:schemeClr val="tx1"/>
                  </a:solidFill>
                  <a:effectLst/>
                  <a:latin typeface="微软雅黑" panose="020B0503020204020204" pitchFamily="34" charset="-122"/>
                  <a:cs typeface="微软雅黑" panose="020B0503020204020204" pitchFamily="34" charset="-122"/>
                </a:endParaRPr>
              </a:p>
              <a:p>
                <a:pPr algn="l">
                  <a:lnSpc>
                    <a:spcPct val="150000"/>
                  </a:lnSpc>
                </a:pPr>
                <a:r>
                  <a:rPr lang="en-US" altLang="zh-CN" sz="2800" dirty="0">
                    <a:solidFill>
                      <a:schemeClr val="tx1"/>
                    </a:solidFill>
                    <a:effectLst/>
                    <a:latin typeface="微软雅黑" panose="020B0503020204020204" pitchFamily="34" charset="-122"/>
                    <a:cs typeface="微软雅黑" panose="020B0503020204020204" pitchFamily="34" charset="-122"/>
                    <a:sym typeface="Adidas Unity" pitchFamily="2" charset="0"/>
                  </a:rPr>
                  <a:t>      2.  </a:t>
                </a:r>
                <a:r>
                  <a:rPr lang="zh-CN" altLang="en-US" sz="2800">
                    <a:solidFill>
                      <a:schemeClr val="tx1"/>
                    </a:solidFill>
                    <a:effectLst/>
                    <a:latin typeface="微软雅黑" panose="020B0503020204020204" pitchFamily="34" charset="-122"/>
                    <a:cs typeface="微软雅黑" panose="020B0503020204020204" pitchFamily="34" charset="-122"/>
                    <a:sym typeface="+mn-ea"/>
                  </a:rPr>
                  <a:t>股  权  结  构</a:t>
                </a:r>
                <a:endParaRPr lang="en-US" altLang="zh-CN" sz="2800" b="1">
                  <a:solidFill>
                    <a:schemeClr val="tx1"/>
                  </a:solidFill>
                  <a:effectLst/>
                  <a:latin typeface="微软雅黑" panose="020B0503020204020204" pitchFamily="34" charset="-122"/>
                  <a:cs typeface="微软雅黑" panose="020B0503020204020204" pitchFamily="34" charset="-122"/>
                </a:endParaRPr>
              </a:p>
              <a:p>
                <a:pPr algn="l">
                  <a:lnSpc>
                    <a:spcPct val="150000"/>
                  </a:lnSpc>
                </a:pPr>
                <a:r>
                  <a:rPr lang="en-US" altLang="zh-CN" sz="2800" dirty="0">
                    <a:solidFill>
                      <a:schemeClr val="tx1"/>
                    </a:solidFill>
                    <a:effectLst/>
                    <a:latin typeface="微软雅黑" panose="020B0503020204020204" pitchFamily="34" charset="-122"/>
                    <a:cs typeface="微软雅黑" panose="020B0503020204020204" pitchFamily="34" charset="-122"/>
                    <a:sym typeface="Adidas Unity" pitchFamily="2" charset="0"/>
                  </a:rPr>
                  <a:t>      3.  </a:t>
                </a:r>
                <a:r>
                  <a:rPr lang="en-US" altLang="zh-CN" sz="2800">
                    <a:solidFill>
                      <a:schemeClr val="tx1"/>
                    </a:solidFill>
                    <a:effectLst/>
                    <a:latin typeface="微软雅黑" panose="020B0503020204020204" pitchFamily="34" charset="-122"/>
                    <a:cs typeface="微软雅黑" panose="020B0503020204020204" pitchFamily="34" charset="-122"/>
                    <a:sym typeface="+mn-ea"/>
                  </a:rPr>
                  <a:t>组  织  架  构</a:t>
                </a:r>
                <a:endParaRPr lang="en-US" altLang="zh-CN" sz="2800" b="1">
                  <a:solidFill>
                    <a:schemeClr val="tx1"/>
                  </a:solidFill>
                  <a:effectLst/>
                  <a:latin typeface="微软雅黑" panose="020B0503020204020204" pitchFamily="34" charset="-122"/>
                  <a:cs typeface="微软雅黑" panose="020B0503020204020204" pitchFamily="34" charset="-122"/>
                </a:endParaRPr>
              </a:p>
              <a:p>
                <a:pPr algn="l">
                  <a:lnSpc>
                    <a:spcPct val="150000"/>
                  </a:lnSpc>
                </a:pPr>
                <a:r>
                  <a:rPr lang="en-US" altLang="zh-CN" sz="2800" dirty="0">
                    <a:solidFill>
                      <a:schemeClr val="tx1"/>
                    </a:solidFill>
                    <a:effectLst/>
                    <a:latin typeface="微软雅黑" panose="020B0503020204020204" pitchFamily="34" charset="-122"/>
                    <a:cs typeface="微软雅黑" panose="020B0503020204020204" pitchFamily="34" charset="-122"/>
                    <a:sym typeface="+mn-ea"/>
                  </a:rPr>
                  <a:t>      4.  </a:t>
                </a:r>
                <a:r>
                  <a:rPr lang="zh-CN" altLang="en-US" sz="2800" dirty="0">
                    <a:solidFill>
                      <a:schemeClr val="tx1"/>
                    </a:solidFill>
                    <a:effectLst/>
                    <a:latin typeface="微软雅黑" panose="020B0503020204020204" pitchFamily="34" charset="-122"/>
                    <a:cs typeface="微软雅黑" panose="020B0503020204020204" pitchFamily="34" charset="-122"/>
                    <a:sym typeface="+mn-ea"/>
                  </a:rPr>
                  <a:t>担  保  介  绍</a:t>
                </a:r>
                <a:endParaRPr lang="en-US" altLang="zh-CN" sz="2800" b="1">
                  <a:solidFill>
                    <a:schemeClr val="tx1"/>
                  </a:solidFill>
                  <a:effectLst/>
                  <a:latin typeface="微软雅黑" panose="020B0503020204020204" pitchFamily="34" charset="-122"/>
                  <a:cs typeface="微软雅黑" panose="020B0503020204020204" pitchFamily="34" charset="-122"/>
                </a:endParaRPr>
              </a:p>
              <a:p>
                <a:pPr algn="l">
                  <a:lnSpc>
                    <a:spcPct val="150000"/>
                  </a:lnSpc>
                </a:pPr>
                <a:r>
                  <a:rPr lang="en-US" altLang="zh-CN" sz="2800" dirty="0">
                    <a:solidFill>
                      <a:schemeClr val="tx1"/>
                    </a:solidFill>
                    <a:effectLst/>
                    <a:latin typeface="微软雅黑" panose="020B0503020204020204" pitchFamily="34" charset="-122"/>
                    <a:cs typeface="微软雅黑" panose="020B0503020204020204" pitchFamily="34" charset="-122"/>
                    <a:sym typeface="+mn-ea"/>
                  </a:rPr>
                  <a:t>      5.  </a:t>
                </a:r>
                <a:r>
                  <a:rPr lang="en-US" altLang="zh-CN" sz="2800">
                    <a:solidFill>
                      <a:schemeClr val="tx1"/>
                    </a:solidFill>
                    <a:effectLst/>
                    <a:latin typeface="微软雅黑" panose="020B0503020204020204" pitchFamily="34" charset="-122"/>
                    <a:cs typeface="微软雅黑" panose="020B0503020204020204" pitchFamily="34" charset="-122"/>
                    <a:sym typeface="+mn-ea"/>
                  </a:rPr>
                  <a:t>合  作  伙  伴</a:t>
                </a:r>
                <a:endParaRPr lang="en-US" altLang="zh-CN" sz="2800" b="0" dirty="0">
                  <a:solidFill>
                    <a:schemeClr val="tx1"/>
                  </a:solidFill>
                  <a:effectLst/>
                  <a:latin typeface="微软雅黑" panose="020B0503020204020204" pitchFamily="34" charset="-122"/>
                  <a:cs typeface="微软雅黑" panose="020B0503020204020204" pitchFamily="34" charset="-122"/>
                  <a:sym typeface="+mn-ea"/>
                </a:endParaRPr>
              </a:p>
            </p:txBody>
          </p:sp>
          <p:cxnSp>
            <p:nvCxnSpPr>
              <p:cNvPr id="8" name="直接连接符 7"/>
              <p:cNvCxnSpPr/>
              <p:nvPr/>
            </p:nvCxnSpPr>
            <p:spPr>
              <a:xfrm>
                <a:off x="3696888" y="1780800"/>
                <a:ext cx="0" cy="4003616"/>
              </a:xfrm>
              <a:prstGeom prst="line">
                <a:avLst/>
              </a:prstGeom>
              <a:solidFill>
                <a:srgbClr val="FFCC00"/>
              </a:solidFill>
              <a:ln w="3175" cap="flat" cmpd="sng" algn="ctr">
                <a:solidFill>
                  <a:schemeClr val="bg1">
                    <a:lumMod val="75000"/>
                  </a:schemeClr>
                </a:solidFill>
                <a:prstDash val="solid"/>
                <a:round/>
                <a:headEnd type="none" w="med" len="med"/>
                <a:tailEnd type="none" w="med" len="med"/>
              </a:ln>
              <a:effectLst/>
            </p:spPr>
          </p:cxnSp>
          <p:sp>
            <p:nvSpPr>
              <p:cNvPr id="9" name="išľïḋé"/>
              <p:cNvSpPr txBox="1"/>
              <p:nvPr/>
            </p:nvSpPr>
            <p:spPr>
              <a:xfrm>
                <a:off x="1175743" y="1700808"/>
                <a:ext cx="2521108" cy="523220"/>
              </a:xfrm>
              <a:prstGeom prst="rect">
                <a:avLst/>
              </a:prstGeom>
              <a:solidFill>
                <a:schemeClr val="bg1"/>
              </a:solidFill>
            </p:spPr>
            <p:txBody>
              <a:bodyPr wrap="square" rtlCol="0">
                <a:spAutoFit/>
              </a:bodyPr>
              <a:lstStyle/>
              <a:p>
                <a:pPr algn="r"/>
                <a:r>
                  <a:rPr lang="tr-TR" sz="2800" b="1" dirty="0">
                    <a:solidFill>
                      <a:schemeClr val="accent1"/>
                    </a:solidFill>
                    <a:cs typeface="+mn-ea"/>
                    <a:sym typeface="+mn-lt"/>
                  </a:rPr>
                  <a:t>CONTENTS</a:t>
                </a:r>
                <a:endParaRPr lang="tr-TR" sz="2800" b="1" dirty="0">
                  <a:solidFill>
                    <a:schemeClr val="accent1"/>
                  </a:solidFill>
                  <a:cs typeface="+mn-ea"/>
                  <a:sym typeface="+mn-lt"/>
                </a:endParaRPr>
              </a:p>
            </p:txBody>
          </p:sp>
        </p:grpSp>
        <p:sp>
          <p:nvSpPr>
            <p:cNvPr id="10" name="poetry_91022"/>
            <p:cNvSpPr>
              <a:spLocks noChangeAspect="1"/>
            </p:cNvSpPr>
            <p:nvPr/>
          </p:nvSpPr>
          <p:spPr bwMode="auto">
            <a:xfrm>
              <a:off x="2379533" y="4867348"/>
              <a:ext cx="870506" cy="915667"/>
            </a:xfrm>
            <a:custGeom>
              <a:avLst/>
              <a:gdLst>
                <a:gd name="T0" fmla="*/ 3353 w 5127"/>
                <a:gd name="T1" fmla="*/ 1728 h 5401"/>
                <a:gd name="T2" fmla="*/ 2183 w 5127"/>
                <a:gd name="T3" fmla="*/ 1608 h 5401"/>
                <a:gd name="T4" fmla="*/ 3353 w 5127"/>
                <a:gd name="T5" fmla="*/ 1488 h 5401"/>
                <a:gd name="T6" fmla="*/ 3103 w 5127"/>
                <a:gd name="T7" fmla="*/ 2231 h 5401"/>
                <a:gd name="T8" fmla="*/ 3103 w 5127"/>
                <a:gd name="T9" fmla="*/ 1991 h 5401"/>
                <a:gd name="T10" fmla="*/ 2432 w 5127"/>
                <a:gd name="T11" fmla="*/ 2111 h 5401"/>
                <a:gd name="T12" fmla="*/ 3103 w 5127"/>
                <a:gd name="T13" fmla="*/ 2231 h 5401"/>
                <a:gd name="T14" fmla="*/ 3353 w 5127"/>
                <a:gd name="T15" fmla="*/ 2648 h 5401"/>
                <a:gd name="T16" fmla="*/ 2183 w 5127"/>
                <a:gd name="T17" fmla="*/ 2768 h 5401"/>
                <a:gd name="T18" fmla="*/ 3353 w 5127"/>
                <a:gd name="T19" fmla="*/ 2888 h 5401"/>
                <a:gd name="T20" fmla="*/ 2552 w 5127"/>
                <a:gd name="T21" fmla="*/ 3151 h 5401"/>
                <a:gd name="T22" fmla="*/ 2552 w 5127"/>
                <a:gd name="T23" fmla="*/ 3391 h 5401"/>
                <a:gd name="T24" fmla="*/ 3223 w 5127"/>
                <a:gd name="T25" fmla="*/ 3271 h 5401"/>
                <a:gd name="T26" fmla="*/ 2552 w 5127"/>
                <a:gd name="T27" fmla="*/ 3151 h 5401"/>
                <a:gd name="T28" fmla="*/ 4448 w 5127"/>
                <a:gd name="T29" fmla="*/ 1442 h 5401"/>
                <a:gd name="T30" fmla="*/ 4688 w 5127"/>
                <a:gd name="T31" fmla="*/ 1442 h 5401"/>
                <a:gd name="T32" fmla="*/ 3988 w 5127"/>
                <a:gd name="T33" fmla="*/ 0 h 5401"/>
                <a:gd name="T34" fmla="*/ 0 w 5127"/>
                <a:gd name="T35" fmla="*/ 604 h 5401"/>
                <a:gd name="T36" fmla="*/ 120 w 5127"/>
                <a:gd name="T37" fmla="*/ 1792 h 5401"/>
                <a:gd name="T38" fmla="*/ 686 w 5127"/>
                <a:gd name="T39" fmla="*/ 1672 h 5401"/>
                <a:gd name="T40" fmla="*/ 240 w 5127"/>
                <a:gd name="T41" fmla="*/ 1552 h 5401"/>
                <a:gd name="T42" fmla="*/ 604 w 5127"/>
                <a:gd name="T43" fmla="*/ 240 h 5401"/>
                <a:gd name="T44" fmla="*/ 968 w 5127"/>
                <a:gd name="T45" fmla="*/ 4179 h 5401"/>
                <a:gd name="T46" fmla="*/ 3904 w 5127"/>
                <a:gd name="T47" fmla="*/ 4879 h 5401"/>
                <a:gd name="T48" fmla="*/ 3904 w 5127"/>
                <a:gd name="T49" fmla="*/ 4639 h 5401"/>
                <a:gd name="T50" fmla="*/ 1208 w 5127"/>
                <a:gd name="T51" fmla="*/ 4179 h 5401"/>
                <a:gd name="T52" fmla="*/ 1086 w 5127"/>
                <a:gd name="T53" fmla="*/ 240 h 5401"/>
                <a:gd name="T54" fmla="*/ 4448 w 5127"/>
                <a:gd name="T55" fmla="*/ 700 h 5401"/>
                <a:gd name="T56" fmla="*/ 4568 w 5127"/>
                <a:gd name="T57" fmla="*/ 2000 h 5401"/>
                <a:gd name="T58" fmla="*/ 4568 w 5127"/>
                <a:gd name="T59" fmla="*/ 2240 h 5401"/>
                <a:gd name="T60" fmla="*/ 4887 w 5127"/>
                <a:gd name="T61" fmla="*/ 2340 h 5401"/>
                <a:gd name="T62" fmla="*/ 5007 w 5127"/>
                <a:gd name="T63" fmla="*/ 3838 h 5401"/>
                <a:gd name="T64" fmla="*/ 5127 w 5127"/>
                <a:gd name="T65" fmla="*/ 2340 h 5401"/>
                <a:gd name="T66" fmla="*/ 4568 w 5127"/>
                <a:gd name="T67" fmla="*/ 5139 h 5401"/>
                <a:gd name="T68" fmla="*/ 4448 w 5127"/>
                <a:gd name="T69" fmla="*/ 5281 h 5401"/>
                <a:gd name="T70" fmla="*/ 4688 w 5127"/>
                <a:gd name="T71" fmla="*/ 5281 h 5401"/>
                <a:gd name="T72" fmla="*/ 4568 w 5127"/>
                <a:gd name="T73" fmla="*/ 5139 h 5401"/>
                <a:gd name="T74" fmla="*/ 4448 w 5127"/>
                <a:gd name="T75" fmla="*/ 2559 h 5401"/>
                <a:gd name="T76" fmla="*/ 4568 w 5127"/>
                <a:gd name="T77" fmla="*/ 4974 h 5401"/>
                <a:gd name="T78" fmla="*/ 4688 w 5127"/>
                <a:gd name="T79" fmla="*/ 2559 h 54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5127" h="5401">
                  <a:moveTo>
                    <a:pt x="3473" y="1608"/>
                  </a:moveTo>
                  <a:cubicBezTo>
                    <a:pt x="3473" y="1674"/>
                    <a:pt x="3419" y="1728"/>
                    <a:pt x="3353" y="1728"/>
                  </a:cubicBezTo>
                  <a:lnTo>
                    <a:pt x="2303" y="1728"/>
                  </a:lnTo>
                  <a:cubicBezTo>
                    <a:pt x="2236" y="1728"/>
                    <a:pt x="2183" y="1674"/>
                    <a:pt x="2183" y="1608"/>
                  </a:cubicBezTo>
                  <a:cubicBezTo>
                    <a:pt x="2183" y="1542"/>
                    <a:pt x="2236" y="1488"/>
                    <a:pt x="2303" y="1488"/>
                  </a:cubicBezTo>
                  <a:lnTo>
                    <a:pt x="3353" y="1488"/>
                  </a:lnTo>
                  <a:cubicBezTo>
                    <a:pt x="3419" y="1488"/>
                    <a:pt x="3473" y="1542"/>
                    <a:pt x="3473" y="1608"/>
                  </a:cubicBezTo>
                  <a:close/>
                  <a:moveTo>
                    <a:pt x="3103" y="2231"/>
                  </a:moveTo>
                  <a:cubicBezTo>
                    <a:pt x="3170" y="2231"/>
                    <a:pt x="3223" y="2178"/>
                    <a:pt x="3223" y="2111"/>
                  </a:cubicBezTo>
                  <a:cubicBezTo>
                    <a:pt x="3223" y="2045"/>
                    <a:pt x="3170" y="1991"/>
                    <a:pt x="3103" y="1991"/>
                  </a:cubicBezTo>
                  <a:lnTo>
                    <a:pt x="2552" y="1991"/>
                  </a:lnTo>
                  <a:cubicBezTo>
                    <a:pt x="2486" y="1991"/>
                    <a:pt x="2432" y="2045"/>
                    <a:pt x="2432" y="2111"/>
                  </a:cubicBezTo>
                  <a:cubicBezTo>
                    <a:pt x="2432" y="2178"/>
                    <a:pt x="2486" y="2231"/>
                    <a:pt x="2552" y="2231"/>
                  </a:cubicBezTo>
                  <a:lnTo>
                    <a:pt x="3103" y="2231"/>
                  </a:lnTo>
                  <a:close/>
                  <a:moveTo>
                    <a:pt x="3473" y="2768"/>
                  </a:moveTo>
                  <a:cubicBezTo>
                    <a:pt x="3473" y="2701"/>
                    <a:pt x="3419" y="2648"/>
                    <a:pt x="3353" y="2648"/>
                  </a:cubicBezTo>
                  <a:lnTo>
                    <a:pt x="2303" y="2648"/>
                  </a:lnTo>
                  <a:cubicBezTo>
                    <a:pt x="2236" y="2648"/>
                    <a:pt x="2183" y="2701"/>
                    <a:pt x="2183" y="2768"/>
                  </a:cubicBezTo>
                  <a:cubicBezTo>
                    <a:pt x="2183" y="2834"/>
                    <a:pt x="2236" y="2888"/>
                    <a:pt x="2303" y="2888"/>
                  </a:cubicBezTo>
                  <a:lnTo>
                    <a:pt x="3353" y="2888"/>
                  </a:lnTo>
                  <a:cubicBezTo>
                    <a:pt x="3419" y="2888"/>
                    <a:pt x="3473" y="2834"/>
                    <a:pt x="3473" y="2768"/>
                  </a:cubicBezTo>
                  <a:close/>
                  <a:moveTo>
                    <a:pt x="2552" y="3151"/>
                  </a:moveTo>
                  <a:cubicBezTo>
                    <a:pt x="2486" y="3151"/>
                    <a:pt x="2432" y="3205"/>
                    <a:pt x="2432" y="3271"/>
                  </a:cubicBezTo>
                  <a:cubicBezTo>
                    <a:pt x="2432" y="3338"/>
                    <a:pt x="2486" y="3391"/>
                    <a:pt x="2552" y="3391"/>
                  </a:cubicBezTo>
                  <a:lnTo>
                    <a:pt x="3103" y="3391"/>
                  </a:lnTo>
                  <a:cubicBezTo>
                    <a:pt x="3170" y="3391"/>
                    <a:pt x="3223" y="3338"/>
                    <a:pt x="3223" y="3271"/>
                  </a:cubicBezTo>
                  <a:cubicBezTo>
                    <a:pt x="3223" y="3205"/>
                    <a:pt x="3170" y="3151"/>
                    <a:pt x="3103" y="3151"/>
                  </a:cubicBezTo>
                  <a:lnTo>
                    <a:pt x="2552" y="3151"/>
                  </a:lnTo>
                  <a:close/>
                  <a:moveTo>
                    <a:pt x="4448" y="700"/>
                  </a:moveTo>
                  <a:lnTo>
                    <a:pt x="4448" y="1442"/>
                  </a:lnTo>
                  <a:cubicBezTo>
                    <a:pt x="4448" y="1509"/>
                    <a:pt x="4501" y="1562"/>
                    <a:pt x="4568" y="1562"/>
                  </a:cubicBezTo>
                  <a:cubicBezTo>
                    <a:pt x="4634" y="1562"/>
                    <a:pt x="4688" y="1509"/>
                    <a:pt x="4688" y="1442"/>
                  </a:cubicBezTo>
                  <a:lnTo>
                    <a:pt x="4688" y="700"/>
                  </a:lnTo>
                  <a:cubicBezTo>
                    <a:pt x="4688" y="314"/>
                    <a:pt x="4374" y="0"/>
                    <a:pt x="3988" y="0"/>
                  </a:cubicBezTo>
                  <a:lnTo>
                    <a:pt x="604" y="0"/>
                  </a:lnTo>
                  <a:cubicBezTo>
                    <a:pt x="271" y="0"/>
                    <a:pt x="0" y="271"/>
                    <a:pt x="0" y="604"/>
                  </a:cubicBezTo>
                  <a:lnTo>
                    <a:pt x="0" y="1672"/>
                  </a:lnTo>
                  <a:cubicBezTo>
                    <a:pt x="0" y="1738"/>
                    <a:pt x="53" y="1792"/>
                    <a:pt x="120" y="1792"/>
                  </a:cubicBezTo>
                  <a:lnTo>
                    <a:pt x="566" y="1792"/>
                  </a:lnTo>
                  <a:cubicBezTo>
                    <a:pt x="632" y="1792"/>
                    <a:pt x="686" y="1738"/>
                    <a:pt x="686" y="1672"/>
                  </a:cubicBezTo>
                  <a:cubicBezTo>
                    <a:pt x="686" y="1606"/>
                    <a:pt x="632" y="1552"/>
                    <a:pt x="566" y="1552"/>
                  </a:cubicBezTo>
                  <a:lnTo>
                    <a:pt x="240" y="1552"/>
                  </a:lnTo>
                  <a:lnTo>
                    <a:pt x="240" y="604"/>
                  </a:lnTo>
                  <a:cubicBezTo>
                    <a:pt x="240" y="403"/>
                    <a:pt x="403" y="240"/>
                    <a:pt x="604" y="240"/>
                  </a:cubicBezTo>
                  <a:cubicBezTo>
                    <a:pt x="805" y="240"/>
                    <a:pt x="968" y="403"/>
                    <a:pt x="968" y="604"/>
                  </a:cubicBezTo>
                  <a:lnTo>
                    <a:pt x="968" y="4179"/>
                  </a:lnTo>
                  <a:cubicBezTo>
                    <a:pt x="968" y="4565"/>
                    <a:pt x="1282" y="4879"/>
                    <a:pt x="1668" y="4879"/>
                  </a:cubicBezTo>
                  <a:lnTo>
                    <a:pt x="3904" y="4879"/>
                  </a:lnTo>
                  <a:cubicBezTo>
                    <a:pt x="3970" y="4879"/>
                    <a:pt x="4024" y="4825"/>
                    <a:pt x="4024" y="4759"/>
                  </a:cubicBezTo>
                  <a:cubicBezTo>
                    <a:pt x="4024" y="4693"/>
                    <a:pt x="3970" y="4639"/>
                    <a:pt x="3904" y="4639"/>
                  </a:cubicBezTo>
                  <a:lnTo>
                    <a:pt x="1668" y="4639"/>
                  </a:lnTo>
                  <a:cubicBezTo>
                    <a:pt x="1415" y="4639"/>
                    <a:pt x="1208" y="4433"/>
                    <a:pt x="1208" y="4179"/>
                  </a:cubicBezTo>
                  <a:lnTo>
                    <a:pt x="1208" y="604"/>
                  </a:lnTo>
                  <a:cubicBezTo>
                    <a:pt x="1208" y="468"/>
                    <a:pt x="1163" y="341"/>
                    <a:pt x="1086" y="240"/>
                  </a:cubicBezTo>
                  <a:lnTo>
                    <a:pt x="3988" y="240"/>
                  </a:lnTo>
                  <a:cubicBezTo>
                    <a:pt x="4241" y="240"/>
                    <a:pt x="4448" y="446"/>
                    <a:pt x="4448" y="700"/>
                  </a:cubicBezTo>
                  <a:close/>
                  <a:moveTo>
                    <a:pt x="4787" y="2000"/>
                  </a:moveTo>
                  <a:lnTo>
                    <a:pt x="4568" y="2000"/>
                  </a:lnTo>
                  <a:cubicBezTo>
                    <a:pt x="4501" y="2000"/>
                    <a:pt x="4448" y="2054"/>
                    <a:pt x="4448" y="2120"/>
                  </a:cubicBezTo>
                  <a:cubicBezTo>
                    <a:pt x="4448" y="2187"/>
                    <a:pt x="4501" y="2240"/>
                    <a:pt x="4568" y="2240"/>
                  </a:cubicBezTo>
                  <a:lnTo>
                    <a:pt x="4787" y="2240"/>
                  </a:lnTo>
                  <a:cubicBezTo>
                    <a:pt x="4842" y="2240"/>
                    <a:pt x="4887" y="2285"/>
                    <a:pt x="4887" y="2340"/>
                  </a:cubicBezTo>
                  <a:lnTo>
                    <a:pt x="4887" y="3718"/>
                  </a:lnTo>
                  <a:cubicBezTo>
                    <a:pt x="4887" y="3785"/>
                    <a:pt x="4941" y="3838"/>
                    <a:pt x="5007" y="3838"/>
                  </a:cubicBezTo>
                  <a:cubicBezTo>
                    <a:pt x="5073" y="3838"/>
                    <a:pt x="5127" y="3785"/>
                    <a:pt x="5127" y="3718"/>
                  </a:cubicBezTo>
                  <a:lnTo>
                    <a:pt x="5127" y="2340"/>
                  </a:lnTo>
                  <a:cubicBezTo>
                    <a:pt x="5127" y="2153"/>
                    <a:pt x="4975" y="2000"/>
                    <a:pt x="4787" y="2000"/>
                  </a:cubicBezTo>
                  <a:close/>
                  <a:moveTo>
                    <a:pt x="4568" y="5139"/>
                  </a:moveTo>
                  <a:cubicBezTo>
                    <a:pt x="4501" y="5139"/>
                    <a:pt x="4448" y="5193"/>
                    <a:pt x="4448" y="5259"/>
                  </a:cubicBezTo>
                  <a:lnTo>
                    <a:pt x="4448" y="5281"/>
                  </a:lnTo>
                  <a:cubicBezTo>
                    <a:pt x="4448" y="5347"/>
                    <a:pt x="4501" y="5401"/>
                    <a:pt x="4568" y="5401"/>
                  </a:cubicBezTo>
                  <a:cubicBezTo>
                    <a:pt x="4634" y="5401"/>
                    <a:pt x="4688" y="5347"/>
                    <a:pt x="4688" y="5281"/>
                  </a:cubicBezTo>
                  <a:lnTo>
                    <a:pt x="4688" y="5259"/>
                  </a:lnTo>
                  <a:cubicBezTo>
                    <a:pt x="4688" y="5193"/>
                    <a:pt x="4634" y="5139"/>
                    <a:pt x="4568" y="5139"/>
                  </a:cubicBezTo>
                  <a:close/>
                  <a:moveTo>
                    <a:pt x="4568" y="2439"/>
                  </a:moveTo>
                  <a:cubicBezTo>
                    <a:pt x="4501" y="2439"/>
                    <a:pt x="4448" y="2492"/>
                    <a:pt x="4448" y="2559"/>
                  </a:cubicBezTo>
                  <a:lnTo>
                    <a:pt x="4448" y="4854"/>
                  </a:lnTo>
                  <a:cubicBezTo>
                    <a:pt x="4448" y="4920"/>
                    <a:pt x="4501" y="4974"/>
                    <a:pt x="4568" y="4974"/>
                  </a:cubicBezTo>
                  <a:cubicBezTo>
                    <a:pt x="4634" y="4974"/>
                    <a:pt x="4688" y="4920"/>
                    <a:pt x="4688" y="4854"/>
                  </a:cubicBezTo>
                  <a:lnTo>
                    <a:pt x="4688" y="2559"/>
                  </a:lnTo>
                  <a:cubicBezTo>
                    <a:pt x="4688" y="2492"/>
                    <a:pt x="4634" y="2439"/>
                    <a:pt x="4568" y="2439"/>
                  </a:cubicBezTo>
                  <a:close/>
                </a:path>
              </a:pathLst>
            </a:custGeom>
            <a:solidFill>
              <a:schemeClr val="bg1">
                <a:lumMod val="85000"/>
              </a:schemeClr>
            </a:solidFill>
            <a:ln>
              <a:noFill/>
            </a:ln>
          </p:spPr>
          <p:txBody>
            <a:bodyPr/>
            <a:lstStyle/>
            <a:p>
              <a:endParaRPr lang="zh-CN" altLang="en-US">
                <a:cs typeface="+mn-ea"/>
                <a:sym typeface="+mn-lt"/>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标题 4"/>
          <p:cNvSpPr>
            <a:spLocks noGrp="1"/>
          </p:cNvSpPr>
          <p:nvPr>
            <p:ph type="title"/>
          </p:nvPr>
        </p:nvSpPr>
        <p:spPr/>
        <p:txBody>
          <a:bodyPr/>
          <a:lstStyle/>
          <a:p>
            <a:r>
              <a:rPr lang="zh-CN"/>
              <a:t>公司介绍</a:t>
            </a:r>
            <a:endParaRPr lang="zh-CN" dirty="0"/>
          </a:p>
        </p:txBody>
      </p:sp>
      <p:sp>
        <p:nvSpPr>
          <p:cNvPr id="6" name="文本占位符 5"/>
          <p:cNvSpPr>
            <a:spLocks noGrp="1"/>
          </p:cNvSpPr>
          <p:nvPr>
            <p:ph type="body" idx="1"/>
          </p:nvPr>
        </p:nvSpPr>
        <p:spPr>
          <a:xfrm>
            <a:off x="1864995" y="3822065"/>
            <a:ext cx="5419090" cy="1698625"/>
          </a:xfrm>
        </p:spPr>
        <p:txBody>
          <a:bodyPr>
            <a:noAutofit/>
          </a:bodyPr>
          <a:lstStyle/>
          <a:p>
            <a:pPr algn="just" fontAlgn="auto">
              <a:lnSpc>
                <a:spcPts val="2800"/>
              </a:lnSpc>
            </a:pP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西安浐灞融资担保有限公司</a:t>
            </a:r>
            <a:r>
              <a:rPr lang="zh-CN"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rPr>
              <a:t>是西安金融控股有限公司的全资子公司。</a:t>
            </a: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自2011年8月</a:t>
            </a: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宋体" panose="02010600030101010101" pitchFamily="2" charset="-122"/>
              </a:rPr>
              <a:t>成立以来</a:t>
            </a: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，始终秉承</a:t>
            </a: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政府出资、政策引导、企业化管理、市场化运作</a:t>
            </a: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的经营理念，累计为浐灞国家湿地公司、砂之船奥特莱斯等省、市、区重点企业提供了</a:t>
            </a:r>
            <a:r>
              <a:rPr lang="en-US" altLang="zh-CN" sz="1600" b="1" dirty="0">
                <a:latin typeface="微软雅黑" panose="020B0503020204020204" pitchFamily="34" charset="-122"/>
                <a:ea typeface="微软雅黑" panose="020B0503020204020204" pitchFamily="34" charset="-122"/>
                <a:cs typeface="微软雅黑" panose="020B0503020204020204" pitchFamily="34" charset="-122"/>
                <a:sym typeface="+mn-ea"/>
              </a:rPr>
              <a:t>57.27</a:t>
            </a:r>
            <a:r>
              <a:rPr lang="zh-CN" altLang="en-US" sz="1600" b="1" dirty="0">
                <a:latin typeface="微软雅黑" panose="020B0503020204020204" pitchFamily="34" charset="-122"/>
                <a:ea typeface="微软雅黑" panose="020B0503020204020204" pitchFamily="34" charset="-122"/>
                <a:cs typeface="微软雅黑" panose="020B0503020204020204" pitchFamily="34" charset="-122"/>
                <a:sym typeface="+mn-ea"/>
              </a:rPr>
              <a:t>亿元融资担保服务。</a:t>
            </a:r>
            <a:endParaRPr lang="en-US" altLang="zh-CN" sz="1600">
              <a:latin typeface="微软雅黑" panose="020B0503020204020204" pitchFamily="34" charset="-122"/>
              <a:ea typeface="微软雅黑" panose="020B0503020204020204" pitchFamily="34" charset="-122"/>
              <a:cs typeface="微软雅黑" panose="020B0503020204020204" pitchFamily="34" charset="-122"/>
            </a:endParaRPr>
          </a:p>
          <a:p>
            <a:pPr algn="just" fontAlgn="auto">
              <a:lnSpc>
                <a:spcPts val="2800"/>
              </a:lnSpc>
            </a:pPr>
            <a:endParaRPr lang="en-US" altLang="zh-CN" sz="1600" dirty="0">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9" name="文本框 8"/>
          <p:cNvSpPr txBox="1"/>
          <p:nvPr/>
        </p:nvSpPr>
        <p:spPr>
          <a:xfrm>
            <a:off x="2008083" y="2381250"/>
            <a:ext cx="1023516" cy="889909"/>
          </a:xfrm>
          <a:prstGeom prst="rect">
            <a:avLst/>
          </a:prstGeom>
          <a:noFill/>
          <a:ln w="117475">
            <a:noFill/>
          </a:ln>
        </p:spPr>
        <p:txBody>
          <a:bodyPr wrap="none" rtlCol="0">
            <a:prstTxWarp prst="textPlain">
              <a:avLst/>
            </a:prstTxWarp>
            <a:spAutoFit/>
          </a:bodyPr>
          <a:lstStyle/>
          <a:p>
            <a:r>
              <a:rPr lang="en-US" altLang="zh-CN" spc="100" dirty="0">
                <a:solidFill>
                  <a:schemeClr val="accent1"/>
                </a:solidFill>
                <a:latin typeface="Impact" panose="020B0806030902050204" pitchFamily="34" charset="0"/>
                <a:cs typeface="Arial" panose="020B0604020202020204" pitchFamily="34" charset="0"/>
              </a:rPr>
              <a:t>/01</a:t>
            </a:r>
            <a:endParaRPr lang="zh-CN" altLang="en-US" spc="100" dirty="0">
              <a:solidFill>
                <a:schemeClr val="accent1"/>
              </a:solidFill>
              <a:latin typeface="Impact" panose="020B0806030902050204" pitchFamily="34" charset="0"/>
              <a:cs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928370" y="2452370"/>
            <a:ext cx="10708005" cy="2399665"/>
          </a:xfrm>
          <a:prstGeom prst="rect">
            <a:avLst/>
          </a:prstGeom>
          <a:noFill/>
        </p:spPr>
        <p:txBody>
          <a:bodyPr wrap="square" rtlCol="0">
            <a:spAutoFit/>
          </a:bodyPr>
          <a:lstStyle/>
          <a:p>
            <a:pPr algn="just" fontAlgn="auto">
              <a:lnSpc>
                <a:spcPts val="3600"/>
              </a:lnSpc>
            </a:pPr>
            <a:r>
              <a:rPr lang="en-US" altLang="zh-CN" sz="2400"/>
              <a:t> </a:t>
            </a:r>
            <a:r>
              <a:rPr lang="en-US" altLang="zh-CN" sz="2400">
                <a:solidFill>
                  <a:schemeClr val="bg1"/>
                </a:solidFill>
              </a:rPr>
              <a:t>      </a:t>
            </a:r>
            <a:r>
              <a:rPr lang="en-US" altLang="zh-CN" sz="200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rPr>
              <a:t> 西安金融控股有限公司是</a:t>
            </a:r>
            <a:r>
              <a:rPr lang="en-US" altLang="zh-CN" sz="2000" b="1">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rPr>
              <a:t>经西安市人民政府批准，由西安</a:t>
            </a:r>
            <a:r>
              <a:rPr lang="zh-CN" altLang="en-US" sz="2000" b="1">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rPr>
              <a:t>世园集团有限公司</a:t>
            </a:r>
            <a:r>
              <a:rPr lang="en-US" altLang="zh-CN" sz="2000" b="1">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rPr>
              <a:t>、西安市浐灞河发展有限公司投资设立的国有金融企业</a:t>
            </a:r>
            <a:r>
              <a:rPr lang="en-US" altLang="zh-CN" sz="200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rPr>
              <a:t>。公司发展定位为区域金融产业引领者，致力于打造产业投资、金融服务、资本运营三大平台，积极布局主金融业务、类金融业务、平台类业务、创新类业务四大业务板块。通过业务协同、多主体联动，打造具有完整金融价值生态链的全国一流金融控股集团。</a:t>
            </a:r>
            <a:endParaRPr lang="en-US" altLang="zh-CN" sz="200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5" name="文本框 4"/>
          <p:cNvSpPr txBox="1"/>
          <p:nvPr/>
        </p:nvSpPr>
        <p:spPr>
          <a:xfrm>
            <a:off x="551180" y="530225"/>
            <a:ext cx="2884170" cy="521970"/>
          </a:xfrm>
          <a:prstGeom prst="rect">
            <a:avLst/>
          </a:prstGeom>
          <a:noFill/>
        </p:spPr>
        <p:txBody>
          <a:bodyPr wrap="square" rtlCol="0">
            <a:spAutoFit/>
          </a:bodyPr>
          <a:lstStyle/>
          <a:p>
            <a:pPr algn="ctr"/>
            <a:r>
              <a:rPr lang="en-US" altLang="zh-CN" sz="2800" b="1"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sym typeface="Adidas Unity" pitchFamily="2" charset="0"/>
              </a:rPr>
              <a:t>2.</a:t>
            </a:r>
            <a:r>
              <a:rPr lang="zh-CN" altLang="en-US" sz="2800" b="1">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rPr>
              <a:t>股 权 结 构 </a:t>
            </a:r>
            <a:endParaRPr lang="zh-CN" altLang="en-US" sz="2800" b="1">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endParaRPr>
          </a:p>
        </p:txBody>
      </p:sp>
      <p:pic>
        <p:nvPicPr>
          <p:cNvPr id="27" name="图片 26" descr="logo.jpg"/>
          <p:cNvPicPr>
            <a:picLocks noChangeAspect="1"/>
          </p:cNvPicPr>
          <p:nvPr/>
        </p:nvPicPr>
        <p:blipFill>
          <a:blip r:embed="rId1"/>
          <a:stretch>
            <a:fillRect/>
          </a:stretch>
        </p:blipFill>
        <p:spPr>
          <a:xfrm>
            <a:off x="4943475" y="6002020"/>
            <a:ext cx="2710180" cy="482600"/>
          </a:xfrm>
          <a:prstGeom prst="rect">
            <a:avLst/>
          </a:prstGeom>
        </p:spPr>
      </p:pic>
      <p:graphicFrame>
        <p:nvGraphicFramePr>
          <p:cNvPr id="3" name="表格 2"/>
          <p:cNvGraphicFramePr/>
          <p:nvPr/>
        </p:nvGraphicFramePr>
        <p:xfrm>
          <a:off x="1898015" y="1272540"/>
          <a:ext cx="9188450" cy="1179830"/>
        </p:xfrm>
        <a:graphic>
          <a:graphicData uri="http://schemas.openxmlformats.org/drawingml/2006/table">
            <a:tbl>
              <a:tblPr firstRow="1" bandRow="1">
                <a:tableStyleId>{5C22544A-7EE6-4342-B048-85BDC9FD1C3A}</a:tableStyleId>
              </a:tblPr>
              <a:tblGrid>
                <a:gridCol w="3499485"/>
                <a:gridCol w="2644775"/>
                <a:gridCol w="1604010"/>
                <a:gridCol w="1440180"/>
              </a:tblGrid>
              <a:tr h="701040">
                <a:tc>
                  <a:txBody>
                    <a:bodyPr/>
                    <a:p>
                      <a:pPr algn="ctr">
                        <a:buNone/>
                      </a:pPr>
                      <a:r>
                        <a:rPr lang="zh-CN" altLang="en-US"/>
                        <a:t>股东名称</a:t>
                      </a:r>
                      <a:endParaRPr lang="zh-CN" altLang="en-US"/>
                    </a:p>
                  </a:txBody>
                  <a:tcPr anchor="ctr" anchorCtr="0">
                    <a:solidFill>
                      <a:schemeClr val="accent2"/>
                    </a:solidFill>
                  </a:tcPr>
                </a:tc>
                <a:tc>
                  <a:txBody>
                    <a:bodyPr/>
                    <a:p>
                      <a:pPr algn="ctr">
                        <a:buNone/>
                      </a:pPr>
                      <a:r>
                        <a:rPr lang="zh-CN" altLang="en-US"/>
                        <a:t>认缴出资额</a:t>
                      </a:r>
                      <a:r>
                        <a:rPr lang="en-US" altLang="zh-CN"/>
                        <a:t>(</a:t>
                      </a:r>
                      <a:r>
                        <a:rPr lang="zh-CN" altLang="en-US"/>
                        <a:t>万元</a:t>
                      </a:r>
                      <a:r>
                        <a:rPr lang="en-US" altLang="zh-CN"/>
                        <a:t>)</a:t>
                      </a:r>
                      <a:endParaRPr lang="en-US" altLang="zh-CN"/>
                    </a:p>
                  </a:txBody>
                  <a:tcPr anchor="ctr" anchorCtr="0">
                    <a:solidFill>
                      <a:schemeClr val="accent2"/>
                    </a:solidFill>
                  </a:tcPr>
                </a:tc>
                <a:tc>
                  <a:txBody>
                    <a:bodyPr/>
                    <a:p>
                      <a:pPr algn="ctr">
                        <a:buNone/>
                      </a:pPr>
                      <a:r>
                        <a:rPr lang="zh-CN" altLang="en-US" sz="1800">
                          <a:sym typeface="+mn-ea"/>
                        </a:rPr>
                        <a:t>出资方式</a:t>
                      </a:r>
                      <a:endParaRPr lang="zh-CN" altLang="en-US"/>
                    </a:p>
                  </a:txBody>
                  <a:tcPr anchor="ctr" anchorCtr="0">
                    <a:solidFill>
                      <a:schemeClr val="accent2"/>
                    </a:solidFill>
                  </a:tcPr>
                </a:tc>
                <a:tc>
                  <a:txBody>
                    <a:bodyPr/>
                    <a:p>
                      <a:pPr algn="ctr">
                        <a:buNone/>
                      </a:pPr>
                      <a:r>
                        <a:rPr lang="zh-CN" altLang="en-US" sz="1800">
                          <a:sym typeface="+mn-ea"/>
                        </a:rPr>
                        <a:t>出资比例</a:t>
                      </a:r>
                      <a:endParaRPr lang="zh-CN" altLang="en-US"/>
                    </a:p>
                  </a:txBody>
                  <a:tcPr anchor="ctr" anchorCtr="0">
                    <a:solidFill>
                      <a:schemeClr val="accent2"/>
                    </a:solidFill>
                  </a:tcPr>
                </a:tc>
              </a:tr>
              <a:tr h="478790">
                <a:tc>
                  <a:txBody>
                    <a:bodyPr/>
                    <a:p>
                      <a:pPr algn="ctr">
                        <a:buNone/>
                      </a:pPr>
                      <a:r>
                        <a:rPr lang="zh-CN" altLang="en-US"/>
                        <a:t>西安金融控股有限公司</a:t>
                      </a:r>
                      <a:endParaRPr lang="zh-CN" altLang="en-US"/>
                    </a:p>
                  </a:txBody>
                  <a:tcPr anchor="ctr" anchorCtr="0">
                    <a:solidFill>
                      <a:schemeClr val="accent2"/>
                    </a:solidFill>
                  </a:tcPr>
                </a:tc>
                <a:tc>
                  <a:txBody>
                    <a:bodyPr/>
                    <a:p>
                      <a:pPr algn="ctr">
                        <a:buNone/>
                      </a:pPr>
                      <a:r>
                        <a:rPr lang="en-US" altLang="zh-CN"/>
                        <a:t>150,000.00</a:t>
                      </a:r>
                      <a:endParaRPr lang="en-US" altLang="zh-CN"/>
                    </a:p>
                  </a:txBody>
                  <a:tcPr anchor="ctr" anchorCtr="0">
                    <a:solidFill>
                      <a:schemeClr val="accent2"/>
                    </a:solidFill>
                  </a:tcPr>
                </a:tc>
                <a:tc>
                  <a:txBody>
                    <a:bodyPr/>
                    <a:p>
                      <a:pPr algn="ctr">
                        <a:buNone/>
                      </a:pPr>
                      <a:r>
                        <a:rPr lang="zh-CN" altLang="en-US"/>
                        <a:t>人民币</a:t>
                      </a:r>
                      <a:endParaRPr lang="zh-CN" altLang="en-US"/>
                    </a:p>
                  </a:txBody>
                  <a:tcPr anchor="ctr" anchorCtr="0">
                    <a:solidFill>
                      <a:schemeClr val="accent2"/>
                    </a:solidFill>
                  </a:tcPr>
                </a:tc>
                <a:tc>
                  <a:txBody>
                    <a:bodyPr/>
                    <a:p>
                      <a:pPr algn="ctr">
                        <a:buNone/>
                      </a:pPr>
                      <a:r>
                        <a:rPr lang="en-US" altLang="zh-CN"/>
                        <a:t>100%</a:t>
                      </a:r>
                      <a:endParaRPr lang="en-US" altLang="zh-CN"/>
                    </a:p>
                  </a:txBody>
                  <a:tcPr anchor="ctr" anchorCtr="0">
                    <a:solidFill>
                      <a:schemeClr val="accent2"/>
                    </a:solidFill>
                  </a:tcPr>
                </a:tc>
              </a:tr>
            </a:tbl>
          </a:graphicData>
        </a:graphic>
      </p:graphicFrame>
    </p:spTree>
    <p:custDataLst>
      <p:tags r:id="rId2"/>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590550" y="528320"/>
            <a:ext cx="2754630" cy="521970"/>
          </a:xfrm>
          <a:prstGeom prst="rect">
            <a:avLst/>
          </a:prstGeom>
          <a:noFill/>
        </p:spPr>
        <p:txBody>
          <a:bodyPr wrap="square" rtlCol="0">
            <a:spAutoFit/>
          </a:bodyPr>
          <a:lstStyle/>
          <a:p>
            <a:pPr algn="ctr"/>
            <a:r>
              <a:rPr lang="en-US" altLang="zh-CN" sz="2800" b="1"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sym typeface="Adidas Unity" pitchFamily="2" charset="0"/>
              </a:rPr>
              <a:t>3. </a:t>
            </a:r>
            <a:r>
              <a:rPr lang="zh-CN" altLang="en-US" sz="2800" b="1">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rPr>
              <a:t>组 织 架 构</a:t>
            </a:r>
            <a:endParaRPr lang="zh-CN" altLang="en-US" sz="2800" b="1">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endParaRPr>
          </a:p>
        </p:txBody>
      </p:sp>
      <p:pic>
        <p:nvPicPr>
          <p:cNvPr id="8" name="图片 7" descr="logo.jpg"/>
          <p:cNvPicPr>
            <a:picLocks noChangeAspect="1"/>
          </p:cNvPicPr>
          <p:nvPr/>
        </p:nvPicPr>
        <p:blipFill>
          <a:blip r:embed="rId1"/>
          <a:stretch>
            <a:fillRect/>
          </a:stretch>
        </p:blipFill>
        <p:spPr>
          <a:xfrm>
            <a:off x="4876800" y="6104890"/>
            <a:ext cx="2710180" cy="482600"/>
          </a:xfrm>
          <a:prstGeom prst="rect">
            <a:avLst/>
          </a:prstGeom>
        </p:spPr>
      </p:pic>
      <p:sp>
        <p:nvSpPr>
          <p:cNvPr id="42" name="文本框 41"/>
          <p:cNvSpPr txBox="1"/>
          <p:nvPr/>
        </p:nvSpPr>
        <p:spPr>
          <a:xfrm>
            <a:off x="650240" y="1766570"/>
            <a:ext cx="5955030" cy="706755"/>
          </a:xfrm>
          <a:prstGeom prst="rect">
            <a:avLst/>
          </a:prstGeom>
          <a:solidFill>
            <a:schemeClr val="accent2"/>
          </a:solidFill>
        </p:spPr>
        <p:txBody>
          <a:bodyPr wrap="square" rtlCol="0">
            <a:spAutoFit/>
          </a:bodyPr>
          <a:lstStyle/>
          <a:p>
            <a:r>
              <a:rPr lang="en-US" altLang="zh-CN" sz="160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2000">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楷体" panose="02010609060101010101" charset="-122"/>
              </a:rPr>
              <a:t>担保公司设综合财务部、业务管理部、风险合规部等三个部门，其中业务管理部下设</a:t>
            </a:r>
            <a:r>
              <a:rPr lang="en-US" altLang="zh-CN" sz="2000">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楷体" panose="02010609060101010101" charset="-122"/>
              </a:rPr>
              <a:t>3</a:t>
            </a:r>
            <a:r>
              <a:rPr lang="zh-CN" altLang="en-US" sz="2000">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楷体" panose="02010609060101010101" charset="-122"/>
              </a:rPr>
              <a:t>个业务部。</a:t>
            </a:r>
            <a:endParaRPr lang="zh-CN" altLang="en-US" sz="2000">
              <a:solidFill>
                <a:srgbClr val="FF0000"/>
              </a:solidFill>
              <a:effectLst>
                <a:outerShdw blurRad="38100" dist="19050" dir="2700000" algn="tl" rotWithShape="0">
                  <a:schemeClr val="dk1">
                    <a:alpha val="40000"/>
                  </a:schemeClr>
                </a:outerShdw>
              </a:effectLst>
              <a:latin typeface="楷体" panose="02010609060101010101" charset="-122"/>
              <a:ea typeface="楷体" panose="02010609060101010101" charset="-122"/>
              <a:cs typeface="楷体" panose="02010609060101010101" charset="-122"/>
            </a:endParaRPr>
          </a:p>
        </p:txBody>
      </p:sp>
      <p:cxnSp>
        <p:nvCxnSpPr>
          <p:cNvPr id="5" name="肘形连接符 4"/>
          <p:cNvCxnSpPr>
            <a:endCxn id="45" idx="0"/>
          </p:cNvCxnSpPr>
          <p:nvPr/>
        </p:nvCxnSpPr>
        <p:spPr>
          <a:xfrm rot="5400000">
            <a:off x="8354060" y="1563370"/>
            <a:ext cx="1039495" cy="3175"/>
          </a:xfrm>
          <a:prstGeom prst="bentConnector2">
            <a:avLst/>
          </a:prstGeom>
          <a:ln w="28575" cmpd="sng">
            <a:solidFill>
              <a:srgbClr val="1F1F1F"/>
            </a:solidFill>
            <a:prstDash val="solid"/>
          </a:ln>
        </p:spPr>
        <p:style>
          <a:lnRef idx="1">
            <a:schemeClr val="accent1"/>
          </a:lnRef>
          <a:fillRef idx="0">
            <a:schemeClr val="accent1"/>
          </a:fillRef>
          <a:effectRef idx="0">
            <a:schemeClr val="accent1"/>
          </a:effectRef>
          <a:fontRef idx="minor">
            <a:schemeClr val="tx1"/>
          </a:fontRef>
        </p:style>
      </p:cxnSp>
      <p:pic>
        <p:nvPicPr>
          <p:cNvPr id="9" name="图片 8"/>
          <p:cNvPicPr>
            <a:picLocks noChangeAspect="1"/>
          </p:cNvPicPr>
          <p:nvPr/>
        </p:nvPicPr>
        <p:blipFill>
          <a:blip r:embed="rId2"/>
          <a:stretch>
            <a:fillRect/>
          </a:stretch>
        </p:blipFill>
        <p:spPr>
          <a:xfrm>
            <a:off x="6820535" y="384810"/>
            <a:ext cx="5082540" cy="5863590"/>
          </a:xfrm>
          <a:prstGeom prst="rect">
            <a:avLst/>
          </a:prstGeom>
        </p:spPr>
      </p:pic>
    </p:spTree>
    <p:custDataLst>
      <p:tags r:id="rId3"/>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同心圆 52"/>
          <p:cNvSpPr/>
          <p:nvPr/>
        </p:nvSpPr>
        <p:spPr>
          <a:xfrm>
            <a:off x="883920" y="3473450"/>
            <a:ext cx="3183255" cy="1975485"/>
          </a:xfrm>
          <a:prstGeom prst="donut">
            <a:avLst>
              <a:gd name="adj" fmla="val 12079"/>
            </a:avLst>
          </a:prstGeom>
          <a:solidFill>
            <a:srgbClr val="ECE9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tx1"/>
              </a:solidFill>
              <a:latin typeface="微软雅黑" panose="020B0503020204020204" pitchFamily="34" charset="-122"/>
              <a:ea typeface="微软雅黑" panose="020B0503020204020204" pitchFamily="34" charset="-122"/>
            </a:endParaRPr>
          </a:p>
        </p:txBody>
      </p:sp>
      <p:sp>
        <p:nvSpPr>
          <p:cNvPr id="36" name="矩形 35"/>
          <p:cNvSpPr/>
          <p:nvPr/>
        </p:nvSpPr>
        <p:spPr>
          <a:xfrm>
            <a:off x="7960620" y="643535"/>
            <a:ext cx="977900" cy="328295"/>
          </a:xfrm>
          <a:prstGeom prst="rect">
            <a:avLst/>
          </a:prstGeom>
        </p:spPr>
        <p:txBody>
          <a:bodyPr wrap="none" lIns="82801" tIns="41400" rIns="82801" bIns="41400">
            <a:spAutoFit/>
          </a:bodyPr>
          <a:lstStyle/>
          <a:p>
            <a:pPr algn="r"/>
            <a:r>
              <a:rPr lang="zh-CN" altLang="en-US" sz="1600" b="1" dirty="0">
                <a:solidFill>
                  <a:schemeClr val="tx1"/>
                </a:solidFill>
                <a:latin typeface="微软雅黑" panose="020B0503020204020204" pitchFamily="34" charset="-122"/>
                <a:ea typeface="微软雅黑" panose="020B0503020204020204" pitchFamily="34" charset="-122"/>
              </a:rPr>
              <a:t>担保形式</a:t>
            </a:r>
            <a:endParaRPr lang="zh-CN" altLang="en-US" sz="1600" b="1" dirty="0">
              <a:solidFill>
                <a:schemeClr val="tx1"/>
              </a:solidFill>
              <a:latin typeface="微软雅黑" panose="020B0503020204020204" pitchFamily="34" charset="-122"/>
              <a:ea typeface="微软雅黑" panose="020B0503020204020204" pitchFamily="34" charset="-122"/>
            </a:endParaRPr>
          </a:p>
        </p:txBody>
      </p:sp>
      <p:sp>
        <p:nvSpPr>
          <p:cNvPr id="37" name="矩形 47"/>
          <p:cNvSpPr>
            <a:spLocks noChangeArrowheads="1"/>
          </p:cNvSpPr>
          <p:nvPr/>
        </p:nvSpPr>
        <p:spPr bwMode="auto">
          <a:xfrm>
            <a:off x="7270750" y="1683385"/>
            <a:ext cx="3674110" cy="340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801" tIns="41400" rIns="82801" bIns="41400">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charset="0"/>
              </a:defRPr>
            </a:lvl9pPr>
          </a:lstStyle>
          <a:p>
            <a:pPr>
              <a:lnSpc>
                <a:spcPct val="120000"/>
              </a:lnSpc>
              <a:spcBef>
                <a:spcPct val="0"/>
              </a:spcBef>
              <a:buNone/>
            </a:pPr>
            <a:r>
              <a:rPr lang="en-US" altLang="zh-CN" sz="1400" b="1" dirty="0">
                <a:solidFill>
                  <a:schemeClr val="tx1"/>
                </a:solidFill>
                <a:sym typeface="微软雅黑" panose="020B0503020204020204" pitchFamily="34" charset="-122"/>
              </a:rPr>
              <a:t>    </a:t>
            </a:r>
            <a:endParaRPr lang="en-US" altLang="zh-CN" sz="1400" b="1" dirty="0">
              <a:solidFill>
                <a:schemeClr val="tx1"/>
              </a:solidFill>
              <a:sym typeface="微软雅黑" panose="020B0503020204020204" pitchFamily="34" charset="-122"/>
            </a:endParaRPr>
          </a:p>
        </p:txBody>
      </p:sp>
      <p:sp>
        <p:nvSpPr>
          <p:cNvPr id="49" name="文本框 48"/>
          <p:cNvSpPr txBox="1"/>
          <p:nvPr/>
        </p:nvSpPr>
        <p:spPr>
          <a:xfrm>
            <a:off x="304165" y="449580"/>
            <a:ext cx="3980180" cy="521970"/>
          </a:xfrm>
          <a:prstGeom prst="rect">
            <a:avLst/>
          </a:prstGeom>
          <a:noFill/>
        </p:spPr>
        <p:txBody>
          <a:bodyPr wrap="square" rtlCol="0">
            <a:spAutoFit/>
          </a:bodyPr>
          <a:p>
            <a:pPr algn="ctr"/>
            <a:r>
              <a:rPr lang="en-US" altLang="zh-CN" sz="28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mn-ea"/>
              </a:rPr>
              <a:t>  4.</a:t>
            </a:r>
            <a:r>
              <a:rPr lang="en-US" altLang="zh-CN" sz="28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Adidas Unity" pitchFamily="2" charset="0"/>
              </a:rPr>
              <a:t>2 </a:t>
            </a:r>
            <a:r>
              <a:rPr lang="zh-CN" altLang="en-US" sz="28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Adidas Unity" pitchFamily="2" charset="0"/>
              </a:rPr>
              <a:t>担保本质及形式</a:t>
            </a:r>
            <a:endParaRPr lang="zh-CN" altLang="en-US" sz="2800" b="1" dirty="0">
              <a:solidFill>
                <a:schemeClr val="tx1"/>
              </a:solidFill>
              <a:latin typeface="微软雅黑" panose="020B0503020204020204" pitchFamily="34" charset="-122"/>
              <a:ea typeface="微软雅黑" panose="020B0503020204020204" pitchFamily="34" charset="-122"/>
              <a:cs typeface="微软雅黑" panose="020B0503020204020204" pitchFamily="34" charset="-122"/>
              <a:sym typeface="Adidas Unity" pitchFamily="2" charset="0"/>
            </a:endParaRPr>
          </a:p>
        </p:txBody>
      </p:sp>
      <p:pic>
        <p:nvPicPr>
          <p:cNvPr id="52" name="图片 51" descr="logo.jpg"/>
          <p:cNvPicPr>
            <a:picLocks noChangeAspect="1"/>
          </p:cNvPicPr>
          <p:nvPr/>
        </p:nvPicPr>
        <p:blipFill>
          <a:blip r:embed="rId1"/>
          <a:stretch>
            <a:fillRect/>
          </a:stretch>
        </p:blipFill>
        <p:spPr>
          <a:xfrm>
            <a:off x="4659630" y="6184265"/>
            <a:ext cx="2710180" cy="482600"/>
          </a:xfrm>
          <a:prstGeom prst="rect">
            <a:avLst/>
          </a:prstGeom>
        </p:spPr>
      </p:pic>
      <p:sp>
        <p:nvSpPr>
          <p:cNvPr id="2" name="椭圆 1"/>
          <p:cNvSpPr/>
          <p:nvPr/>
        </p:nvSpPr>
        <p:spPr>
          <a:xfrm>
            <a:off x="304800" y="4666615"/>
            <a:ext cx="1263650" cy="624205"/>
          </a:xfrm>
          <a:prstGeom prst="ellipse">
            <a:avLst/>
          </a:prstGeom>
          <a:solidFill>
            <a:srgbClr val="FFCD00"/>
          </a:solidFill>
          <a:ln>
            <a:solidFill>
              <a:srgbClr val="FFCD00"/>
            </a:solidFill>
          </a:ln>
        </p:spPr>
        <p:style>
          <a:lnRef idx="2">
            <a:schemeClr val="accent6"/>
          </a:lnRef>
          <a:fillRef idx="1">
            <a:schemeClr val="lt1"/>
          </a:fillRef>
          <a:effectRef idx="0">
            <a:schemeClr val="accent6"/>
          </a:effectRef>
          <a:fontRef idx="minor">
            <a:schemeClr val="dk1"/>
          </a:fontRef>
        </p:style>
        <p:txBody>
          <a:bodyPr rtlCol="0" anchor="ctr"/>
          <a:p>
            <a:pPr algn="ctr"/>
            <a:r>
              <a:rPr lang="zh-CN" altLang="en-US" b="1">
                <a:solidFill>
                  <a:schemeClr val="tx1"/>
                </a:solidFill>
                <a:latin typeface="微软雅黑" panose="020B0503020204020204" pitchFamily="34" charset="-122"/>
                <a:ea typeface="微软雅黑" panose="020B0503020204020204" pitchFamily="34" charset="-122"/>
              </a:rPr>
              <a:t>担保方</a:t>
            </a:r>
            <a:endParaRPr lang="zh-CN" altLang="en-US" b="1">
              <a:solidFill>
                <a:schemeClr val="tx1"/>
              </a:solidFill>
              <a:latin typeface="微软雅黑" panose="020B0503020204020204" pitchFamily="34" charset="-122"/>
              <a:ea typeface="微软雅黑" panose="020B0503020204020204" pitchFamily="34" charset="-122"/>
            </a:endParaRPr>
          </a:p>
        </p:txBody>
      </p:sp>
      <p:sp>
        <p:nvSpPr>
          <p:cNvPr id="4" name="椭圆 3"/>
          <p:cNvSpPr/>
          <p:nvPr/>
        </p:nvSpPr>
        <p:spPr>
          <a:xfrm>
            <a:off x="3650615" y="4571365"/>
            <a:ext cx="1094740" cy="558165"/>
          </a:xfrm>
          <a:prstGeom prst="ellipse">
            <a:avLst/>
          </a:prstGeom>
          <a:solidFill>
            <a:srgbClr val="FFCD00"/>
          </a:solidFill>
          <a:ln>
            <a:solidFill>
              <a:srgbClr val="FFCD00"/>
            </a:solidFill>
          </a:ln>
        </p:spPr>
        <p:style>
          <a:lnRef idx="2">
            <a:schemeClr val="accent6"/>
          </a:lnRef>
          <a:fillRef idx="1">
            <a:schemeClr val="lt1"/>
          </a:fillRef>
          <a:effectRef idx="0">
            <a:schemeClr val="accent6"/>
          </a:effectRef>
          <a:fontRef idx="minor">
            <a:schemeClr val="dk1"/>
          </a:fontRef>
        </p:style>
        <p:txBody>
          <a:bodyPr rtlCol="0" anchor="ctr"/>
          <a:p>
            <a:pPr algn="ctr"/>
            <a:endParaRPr lang="zh-CN" altLang="en-US">
              <a:solidFill>
                <a:schemeClr val="tx1"/>
              </a:solidFill>
              <a:latin typeface="微软雅黑" panose="020B0503020204020204" pitchFamily="34" charset="-122"/>
              <a:ea typeface="微软雅黑" panose="020B0503020204020204" pitchFamily="34" charset="-122"/>
            </a:endParaRPr>
          </a:p>
        </p:txBody>
      </p:sp>
      <p:sp>
        <p:nvSpPr>
          <p:cNvPr id="5" name="文本框 4"/>
          <p:cNvSpPr txBox="1"/>
          <p:nvPr/>
        </p:nvSpPr>
        <p:spPr>
          <a:xfrm>
            <a:off x="3395980" y="4664075"/>
            <a:ext cx="1432560" cy="337185"/>
          </a:xfrm>
          <a:prstGeom prst="rect">
            <a:avLst/>
          </a:prstGeom>
          <a:noFill/>
        </p:spPr>
        <p:txBody>
          <a:bodyPr wrap="square" rtlCol="0">
            <a:spAutoFit/>
          </a:bodyPr>
          <a:p>
            <a:r>
              <a:rPr lang="en-US" altLang="zh-CN" sz="1600" b="1"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1600" b="1"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rPr>
              <a:t>债务方</a:t>
            </a:r>
            <a:endParaRPr lang="zh-CN" altLang="en-US" sz="1600" b="1" smtClean="0">
              <a:solidFill>
                <a:schemeClr val="tx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50" name="椭圆 49"/>
          <p:cNvSpPr/>
          <p:nvPr/>
        </p:nvSpPr>
        <p:spPr>
          <a:xfrm>
            <a:off x="1918970" y="3110230"/>
            <a:ext cx="1111885" cy="600075"/>
          </a:xfrm>
          <a:prstGeom prst="ellipse">
            <a:avLst/>
          </a:prstGeom>
          <a:solidFill>
            <a:srgbClr val="FFCD00"/>
          </a:solidFill>
          <a:ln>
            <a:solidFill>
              <a:srgbClr val="FFCD00"/>
            </a:solidFill>
          </a:ln>
        </p:spPr>
        <p:style>
          <a:lnRef idx="2">
            <a:schemeClr val="accent6"/>
          </a:lnRef>
          <a:fillRef idx="1">
            <a:schemeClr val="lt1"/>
          </a:fillRef>
          <a:effectRef idx="0">
            <a:schemeClr val="accent6"/>
          </a:effectRef>
          <a:fontRef idx="minor">
            <a:schemeClr val="dk1"/>
          </a:fontRef>
        </p:style>
        <p:txBody>
          <a:bodyPr rtlCol="0" anchor="ctr"/>
          <a:p>
            <a:pPr algn="ctr"/>
            <a:endParaRPr lang="zh-CN" altLang="en-US">
              <a:solidFill>
                <a:schemeClr val="tx1"/>
              </a:solidFill>
              <a:latin typeface="微软雅黑" panose="020B0503020204020204" pitchFamily="34" charset="-122"/>
              <a:ea typeface="微软雅黑" panose="020B0503020204020204" pitchFamily="34" charset="-122"/>
            </a:endParaRPr>
          </a:p>
        </p:txBody>
      </p:sp>
      <p:sp>
        <p:nvSpPr>
          <p:cNvPr id="51" name="文本框 50"/>
          <p:cNvSpPr txBox="1"/>
          <p:nvPr/>
        </p:nvSpPr>
        <p:spPr>
          <a:xfrm>
            <a:off x="2077085" y="3208655"/>
            <a:ext cx="796290" cy="337185"/>
          </a:xfrm>
          <a:prstGeom prst="rect">
            <a:avLst/>
          </a:prstGeom>
          <a:noFill/>
        </p:spPr>
        <p:txBody>
          <a:bodyPr wrap="none" rtlCol="0">
            <a:spAutoFit/>
          </a:bodyPr>
          <a:p>
            <a:r>
              <a:rPr lang="zh-CN" altLang="en-US" sz="1600" b="1" smtClean="0">
                <a:solidFill>
                  <a:schemeClr val="tx1"/>
                </a:solidFill>
                <a:latin typeface="微软雅黑" panose="020B0503020204020204" pitchFamily="34" charset="-122"/>
                <a:ea typeface="微软雅黑" panose="020B0503020204020204" pitchFamily="34" charset="-122"/>
              </a:rPr>
              <a:t>债权方</a:t>
            </a:r>
            <a:endParaRPr lang="zh-CN" altLang="en-US" sz="1600" b="1" smtClean="0">
              <a:solidFill>
                <a:schemeClr val="tx1"/>
              </a:solidFill>
              <a:latin typeface="微软雅黑" panose="020B0503020204020204" pitchFamily="34" charset="-122"/>
              <a:ea typeface="微软雅黑" panose="020B0503020204020204" pitchFamily="34" charset="-122"/>
            </a:endParaRPr>
          </a:p>
        </p:txBody>
      </p:sp>
      <p:sp>
        <p:nvSpPr>
          <p:cNvPr id="59" name="文本框 58"/>
          <p:cNvSpPr txBox="1"/>
          <p:nvPr/>
        </p:nvSpPr>
        <p:spPr>
          <a:xfrm>
            <a:off x="1042670" y="5290820"/>
            <a:ext cx="2502535" cy="953135"/>
          </a:xfrm>
          <a:prstGeom prst="rect">
            <a:avLst/>
          </a:prstGeom>
          <a:solidFill>
            <a:srgbClr val="FFCD00"/>
          </a:solidFill>
        </p:spPr>
        <p:txBody>
          <a:bodyPr wrap="square" rtlCol="0">
            <a:spAutoFit/>
          </a:bodyPr>
          <a:p>
            <a:r>
              <a:rPr lang="zh-CN" altLang="en-US" sz="1400" b="1" dirty="0">
                <a:solidFill>
                  <a:schemeClr val="tx1"/>
                </a:solidFill>
                <a:latin typeface="微软雅黑" panose="020B0503020204020204" pitchFamily="34" charset="-122"/>
                <a:ea typeface="微软雅黑" panose="020B0503020204020204" pitchFamily="34" charset="-122"/>
                <a:sym typeface="+mn-ea"/>
              </a:rPr>
              <a:t>担保方：</a:t>
            </a:r>
            <a:r>
              <a:rPr lang="zh-CN" altLang="en-US" sz="1400" dirty="0">
                <a:solidFill>
                  <a:schemeClr val="tx1"/>
                </a:solidFill>
                <a:latin typeface="微软雅黑" panose="020B0503020204020204" pitchFamily="34" charset="-122"/>
                <a:ea typeface="微软雅黑" panose="020B0503020204020204" pitchFamily="34" charset="-122"/>
                <a:sym typeface="+mn-ea"/>
              </a:rPr>
              <a:t>为债权提供担保，债务人无法清偿债务时，依法履行担保责任。</a:t>
            </a:r>
            <a:endParaRPr lang="zh-CN" altLang="en-US" sz="1400" dirty="0">
              <a:solidFill>
                <a:schemeClr val="tx1"/>
              </a:solidFill>
              <a:latin typeface="微软雅黑" panose="020B0503020204020204" pitchFamily="34" charset="-122"/>
              <a:ea typeface="微软雅黑" panose="020B0503020204020204" pitchFamily="34" charset="-122"/>
            </a:endParaRPr>
          </a:p>
          <a:p>
            <a:endParaRPr lang="zh-CN" altLang="en-US" sz="1400" b="1" dirty="0">
              <a:solidFill>
                <a:schemeClr val="tx1"/>
              </a:solidFill>
              <a:latin typeface="微软雅黑" panose="020B0503020204020204" pitchFamily="34" charset="-122"/>
              <a:ea typeface="微软雅黑" panose="020B0503020204020204" pitchFamily="34" charset="-122"/>
            </a:endParaRPr>
          </a:p>
        </p:txBody>
      </p:sp>
      <p:sp>
        <p:nvSpPr>
          <p:cNvPr id="60" name="文本框 59"/>
          <p:cNvSpPr txBox="1"/>
          <p:nvPr/>
        </p:nvSpPr>
        <p:spPr>
          <a:xfrm>
            <a:off x="669290" y="1393825"/>
            <a:ext cx="1174750" cy="1814830"/>
          </a:xfrm>
          <a:prstGeom prst="rect">
            <a:avLst/>
          </a:prstGeom>
          <a:solidFill>
            <a:srgbClr val="FFCD00"/>
          </a:solidFill>
        </p:spPr>
        <p:txBody>
          <a:bodyPr wrap="square" rtlCol="0">
            <a:spAutoFit/>
          </a:bodyPr>
          <a:p>
            <a:r>
              <a:rPr lang="zh-CN" altLang="en-US" sz="1400" b="1" dirty="0">
                <a:solidFill>
                  <a:schemeClr val="tx1"/>
                </a:solidFill>
                <a:latin typeface="微软雅黑" panose="020B0503020204020204" pitchFamily="34" charset="-122"/>
                <a:ea typeface="微软雅黑" panose="020B0503020204020204" pitchFamily="34" charset="-122"/>
                <a:sym typeface="+mn-ea"/>
              </a:rPr>
              <a:t>债权方：</a:t>
            </a:r>
            <a:r>
              <a:rPr lang="zh-CN" altLang="en-US" sz="1400" dirty="0">
                <a:solidFill>
                  <a:schemeClr val="tx1"/>
                </a:solidFill>
                <a:latin typeface="微软雅黑" panose="020B0503020204020204" pitchFamily="34" charset="-122"/>
                <a:ea typeface="微软雅黑" panose="020B0503020204020204" pitchFamily="34" charset="-122"/>
                <a:sym typeface="+mn-ea"/>
              </a:rPr>
              <a:t>有偿申请担保方或利用债务方提供的担保方为其债权进行担保，保障债权实现</a:t>
            </a:r>
            <a:endParaRPr lang="zh-CN" altLang="en-US" sz="1400" b="1" dirty="0">
              <a:solidFill>
                <a:schemeClr val="tx1"/>
              </a:solidFill>
              <a:latin typeface="微软雅黑" panose="020B0503020204020204" pitchFamily="34" charset="-122"/>
              <a:ea typeface="微软雅黑" panose="020B0503020204020204" pitchFamily="34" charset="-122"/>
              <a:sym typeface="+mn-ea"/>
            </a:endParaRPr>
          </a:p>
        </p:txBody>
      </p:sp>
      <p:cxnSp>
        <p:nvCxnSpPr>
          <p:cNvPr id="61" name="直接箭头连接符 60"/>
          <p:cNvCxnSpPr/>
          <p:nvPr/>
        </p:nvCxnSpPr>
        <p:spPr>
          <a:xfrm flipH="1">
            <a:off x="1575435" y="4146550"/>
            <a:ext cx="890905" cy="628650"/>
          </a:xfrm>
          <a:prstGeom prst="straightConnector1">
            <a:avLst/>
          </a:prstGeom>
          <a:ln w="34925" cmpd="sng">
            <a:solidFill>
              <a:srgbClr val="D0D0D0"/>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62" name="直接箭头连接符 61"/>
          <p:cNvCxnSpPr/>
          <p:nvPr/>
        </p:nvCxnSpPr>
        <p:spPr>
          <a:xfrm flipH="1" flipV="1">
            <a:off x="1692910" y="5198745"/>
            <a:ext cx="1703070" cy="18415"/>
          </a:xfrm>
          <a:prstGeom prst="straightConnector1">
            <a:avLst/>
          </a:prstGeom>
          <a:ln w="34925" cmpd="sng">
            <a:solidFill>
              <a:srgbClr val="D0D0D0"/>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63" name="直接箭头连接符 62"/>
          <p:cNvCxnSpPr/>
          <p:nvPr/>
        </p:nvCxnSpPr>
        <p:spPr>
          <a:xfrm>
            <a:off x="2873375" y="4136390"/>
            <a:ext cx="775335" cy="530860"/>
          </a:xfrm>
          <a:prstGeom prst="straightConnector1">
            <a:avLst/>
          </a:prstGeom>
          <a:ln w="34925" cmpd="sng">
            <a:solidFill>
              <a:srgbClr val="D0D0D0"/>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6" name="圆角矩形标注 5"/>
          <p:cNvSpPr/>
          <p:nvPr/>
        </p:nvSpPr>
        <p:spPr>
          <a:xfrm>
            <a:off x="3612515" y="3046095"/>
            <a:ext cx="2063750" cy="608330"/>
          </a:xfrm>
          <a:prstGeom prst="wedgeRoundRectCallout">
            <a:avLst>
              <a:gd name="adj1" fmla="val -33885"/>
              <a:gd name="adj2" fmla="val 93577"/>
              <a:gd name="adj3" fmla="val 16667"/>
            </a:avLst>
          </a:prstGeom>
          <a:solidFill>
            <a:srgbClr val="D0D0D0"/>
          </a:solidFill>
          <a:ln>
            <a:solidFill>
              <a:srgbClr val="FFC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tx1"/>
              </a:solidFill>
              <a:latin typeface="微软雅黑" panose="020B0503020204020204" pitchFamily="34" charset="-122"/>
              <a:ea typeface="微软雅黑" panose="020B0503020204020204" pitchFamily="34" charset="-122"/>
            </a:endParaRPr>
          </a:p>
        </p:txBody>
      </p:sp>
      <p:sp>
        <p:nvSpPr>
          <p:cNvPr id="7" name="文本框 6"/>
          <p:cNvSpPr txBox="1"/>
          <p:nvPr/>
        </p:nvSpPr>
        <p:spPr>
          <a:xfrm>
            <a:off x="3612515" y="2981325"/>
            <a:ext cx="2101215" cy="737235"/>
          </a:xfrm>
          <a:prstGeom prst="rect">
            <a:avLst/>
          </a:prstGeom>
          <a:solidFill>
            <a:srgbClr val="FFCD00"/>
          </a:solidFill>
        </p:spPr>
        <p:txBody>
          <a:bodyPr wrap="square" rtlCol="0">
            <a:spAutoFit/>
          </a:bodyPr>
          <a:p>
            <a:r>
              <a:rPr lang="zh-CN" altLang="en-US" sz="1400" b="1" dirty="0">
                <a:solidFill>
                  <a:schemeClr val="tx1"/>
                </a:solidFill>
                <a:latin typeface="微软雅黑" panose="020B0503020204020204" pitchFamily="34" charset="-122"/>
                <a:ea typeface="微软雅黑" panose="020B0503020204020204" pitchFamily="34" charset="-122"/>
                <a:sym typeface="+mn-ea"/>
              </a:rPr>
              <a:t>债务方：</a:t>
            </a:r>
            <a:r>
              <a:rPr lang="zh-CN" altLang="en-US" sz="1400" dirty="0">
                <a:solidFill>
                  <a:schemeClr val="tx1"/>
                </a:solidFill>
                <a:latin typeface="微软雅黑" panose="020B0503020204020204" pitchFamily="34" charset="-122"/>
                <a:ea typeface="微软雅黑" panose="020B0503020204020204" pitchFamily="34" charset="-122"/>
                <a:sym typeface="+mn-ea"/>
              </a:rPr>
              <a:t>接受担保方或申请担保方提供的担保，提高债务履行能力</a:t>
            </a:r>
            <a:endParaRPr lang="zh-CN" altLang="en-US" sz="1400" b="1" dirty="0">
              <a:solidFill>
                <a:schemeClr val="tx1"/>
              </a:solidFill>
              <a:latin typeface="微软雅黑" panose="020B0503020204020204" pitchFamily="34" charset="-122"/>
              <a:ea typeface="微软雅黑" panose="020B0503020204020204" pitchFamily="34" charset="-122"/>
              <a:sym typeface="+mn-ea"/>
            </a:endParaRPr>
          </a:p>
        </p:txBody>
      </p:sp>
      <p:grpSp>
        <p:nvGrpSpPr>
          <p:cNvPr id="10" name="组合 131"/>
          <p:cNvGrpSpPr/>
          <p:nvPr/>
        </p:nvGrpSpPr>
        <p:grpSpPr bwMode="auto">
          <a:xfrm>
            <a:off x="7173925" y="1195834"/>
            <a:ext cx="1367319" cy="1535398"/>
            <a:chOff x="4346575" y="5568950"/>
            <a:chExt cx="646113" cy="647700"/>
          </a:xfrm>
        </p:grpSpPr>
        <p:grpSp>
          <p:nvGrpSpPr>
            <p:cNvPr id="11" name="Group 86"/>
            <p:cNvGrpSpPr/>
            <p:nvPr/>
          </p:nvGrpSpPr>
          <p:grpSpPr bwMode="auto">
            <a:xfrm>
              <a:off x="4346575" y="5568950"/>
              <a:ext cx="646113" cy="647700"/>
              <a:chOff x="1601" y="6377"/>
              <a:chExt cx="1701" cy="1701"/>
            </a:xfrm>
          </p:grpSpPr>
          <p:sp>
            <p:nvSpPr>
              <p:cNvPr id="12" name="Oval 87"/>
              <p:cNvSpPr>
                <a:spLocks noChangeArrowheads="1"/>
              </p:cNvSpPr>
              <p:nvPr/>
            </p:nvSpPr>
            <p:spPr bwMode="auto">
              <a:xfrm>
                <a:off x="1601" y="6377"/>
                <a:ext cx="1701" cy="1701"/>
              </a:xfrm>
              <a:prstGeom prst="ellipse">
                <a:avLst/>
              </a:prstGeom>
              <a:solidFill>
                <a:srgbClr val="D8D8D8"/>
              </a:solidFill>
              <a:ln w="9525">
                <a:noFill/>
                <a:round/>
              </a:ln>
            </p:spPr>
            <p:txBody>
              <a:bodyPr/>
              <a:p>
                <a:endParaRPr lang="zh-CN" altLang="zh-CN">
                  <a:solidFill>
                    <a:schemeClr val="tx1"/>
                  </a:solidFill>
                  <a:latin typeface="微软雅黑" panose="020B0503020204020204" pitchFamily="34" charset="-122"/>
                  <a:ea typeface="微软雅黑" panose="020B0503020204020204" pitchFamily="34" charset="-122"/>
                </a:endParaRPr>
              </a:p>
            </p:txBody>
          </p:sp>
          <p:sp>
            <p:nvSpPr>
              <p:cNvPr id="13" name="Oval 88"/>
              <p:cNvSpPr>
                <a:spLocks noChangeArrowheads="1"/>
              </p:cNvSpPr>
              <p:nvPr/>
            </p:nvSpPr>
            <p:spPr bwMode="auto">
              <a:xfrm>
                <a:off x="1806" y="6581"/>
                <a:ext cx="1292" cy="1292"/>
              </a:xfrm>
              <a:prstGeom prst="ellipse">
                <a:avLst/>
              </a:prstGeom>
              <a:solidFill>
                <a:srgbClr val="076797"/>
              </a:solidFill>
              <a:ln w="38100">
                <a:solidFill>
                  <a:srgbClr val="FFFFFF"/>
                </a:solidFill>
                <a:round/>
              </a:ln>
            </p:spPr>
            <p:txBody>
              <a:bodyPr/>
              <a:p>
                <a:endParaRPr lang="zh-CN" altLang="zh-CN">
                  <a:solidFill>
                    <a:schemeClr val="tx1"/>
                  </a:solidFill>
                  <a:latin typeface="微软雅黑" panose="020B0503020204020204" pitchFamily="34" charset="-122"/>
                  <a:ea typeface="微软雅黑" panose="020B0503020204020204" pitchFamily="34" charset="-122"/>
                </a:endParaRPr>
              </a:p>
            </p:txBody>
          </p:sp>
        </p:grpSp>
        <p:pic>
          <p:nvPicPr>
            <p:cNvPr id="14" name="Picture 92"/>
            <p:cNvPicPr>
              <a:picLocks noChangeAspect="1" noChangeArrowheads="1"/>
            </p:cNvPicPr>
            <p:nvPr/>
          </p:nvPicPr>
          <p:blipFill>
            <a:blip r:embed="rId2" cstate="print"/>
            <a:srcRect/>
            <a:stretch>
              <a:fillRect/>
            </a:stretch>
          </p:blipFill>
          <p:spPr bwMode="auto">
            <a:xfrm>
              <a:off x="4594225" y="5754688"/>
              <a:ext cx="141288" cy="296862"/>
            </a:xfrm>
            <a:prstGeom prst="rect">
              <a:avLst/>
            </a:prstGeom>
            <a:noFill/>
            <a:ln w="9525">
              <a:noFill/>
              <a:miter lim="800000"/>
              <a:headEnd/>
              <a:tailEnd/>
            </a:ln>
          </p:spPr>
        </p:pic>
      </p:grpSp>
      <p:sp>
        <p:nvSpPr>
          <p:cNvPr id="15" name="文本框 14"/>
          <p:cNvSpPr txBox="1"/>
          <p:nvPr/>
        </p:nvSpPr>
        <p:spPr>
          <a:xfrm>
            <a:off x="7538085" y="2840355"/>
            <a:ext cx="640080" cy="368300"/>
          </a:xfrm>
          <a:prstGeom prst="rect">
            <a:avLst/>
          </a:prstGeom>
          <a:noFill/>
        </p:spPr>
        <p:txBody>
          <a:bodyPr wrap="none" rtlCol="0" anchor="t">
            <a:spAutoFit/>
          </a:bodyPr>
          <a:p>
            <a:pPr algn="ctr"/>
            <a:r>
              <a:rPr lang="zh-CN" altLang="en-US" b="1" dirty="0">
                <a:solidFill>
                  <a:schemeClr val="tx1"/>
                </a:solidFill>
                <a:latin typeface="微软雅黑" panose="020B0503020204020204" pitchFamily="34" charset="-122"/>
                <a:ea typeface="微软雅黑" panose="020B0503020204020204" pitchFamily="34" charset="-122"/>
                <a:sym typeface="+mn-ea"/>
              </a:rPr>
              <a:t>保证</a:t>
            </a:r>
            <a:endParaRPr lang="zh-CN" altLang="en-US" b="1" dirty="0" smtClean="0">
              <a:solidFill>
                <a:schemeClr val="tx1"/>
              </a:solidFill>
              <a:latin typeface="微软雅黑" panose="020B0503020204020204" pitchFamily="34" charset="-122"/>
              <a:ea typeface="微软雅黑" panose="020B0503020204020204" pitchFamily="34" charset="-122"/>
              <a:sym typeface="+mn-ea"/>
            </a:endParaRPr>
          </a:p>
        </p:txBody>
      </p:sp>
      <p:grpSp>
        <p:nvGrpSpPr>
          <p:cNvPr id="16" name="组合 130"/>
          <p:cNvGrpSpPr/>
          <p:nvPr/>
        </p:nvGrpSpPr>
        <p:grpSpPr bwMode="auto">
          <a:xfrm>
            <a:off x="8719999" y="1160274"/>
            <a:ext cx="1367319" cy="1535398"/>
            <a:chOff x="4346575" y="4851400"/>
            <a:chExt cx="646113" cy="647700"/>
          </a:xfrm>
        </p:grpSpPr>
        <p:grpSp>
          <p:nvGrpSpPr>
            <p:cNvPr id="17" name="Group 83"/>
            <p:cNvGrpSpPr/>
            <p:nvPr/>
          </p:nvGrpSpPr>
          <p:grpSpPr bwMode="auto">
            <a:xfrm>
              <a:off x="4346575" y="4851400"/>
              <a:ext cx="646113" cy="647700"/>
              <a:chOff x="1601" y="6377"/>
              <a:chExt cx="1701" cy="1701"/>
            </a:xfrm>
          </p:grpSpPr>
          <p:sp>
            <p:nvSpPr>
              <p:cNvPr id="18" name="Oval 84"/>
              <p:cNvSpPr>
                <a:spLocks noChangeArrowheads="1"/>
              </p:cNvSpPr>
              <p:nvPr/>
            </p:nvSpPr>
            <p:spPr bwMode="auto">
              <a:xfrm>
                <a:off x="1601" y="6377"/>
                <a:ext cx="1701" cy="1701"/>
              </a:xfrm>
              <a:prstGeom prst="ellipse">
                <a:avLst/>
              </a:prstGeom>
              <a:solidFill>
                <a:srgbClr val="D8D8D8"/>
              </a:solidFill>
              <a:ln w="9525">
                <a:noFill/>
                <a:round/>
              </a:ln>
            </p:spPr>
            <p:txBody>
              <a:bodyPr/>
              <a:p>
                <a:endParaRPr lang="zh-CN" altLang="zh-CN">
                  <a:solidFill>
                    <a:schemeClr val="tx1"/>
                  </a:solidFill>
                  <a:latin typeface="微软雅黑" panose="020B0503020204020204" pitchFamily="34" charset="-122"/>
                  <a:ea typeface="微软雅黑" panose="020B0503020204020204" pitchFamily="34" charset="-122"/>
                </a:endParaRPr>
              </a:p>
            </p:txBody>
          </p:sp>
          <p:sp>
            <p:nvSpPr>
              <p:cNvPr id="19" name="Oval 85"/>
              <p:cNvSpPr>
                <a:spLocks noChangeArrowheads="1"/>
              </p:cNvSpPr>
              <p:nvPr/>
            </p:nvSpPr>
            <p:spPr bwMode="auto">
              <a:xfrm>
                <a:off x="1806" y="6581"/>
                <a:ext cx="1292" cy="1292"/>
              </a:xfrm>
              <a:prstGeom prst="ellipse">
                <a:avLst/>
              </a:prstGeom>
              <a:solidFill>
                <a:srgbClr val="05496B"/>
              </a:solidFill>
              <a:ln w="38100">
                <a:solidFill>
                  <a:srgbClr val="FFFFFF"/>
                </a:solidFill>
                <a:round/>
              </a:ln>
            </p:spPr>
            <p:txBody>
              <a:bodyPr/>
              <a:p>
                <a:endParaRPr lang="zh-CN" altLang="zh-CN">
                  <a:solidFill>
                    <a:schemeClr val="tx1"/>
                  </a:solidFill>
                  <a:latin typeface="微软雅黑" panose="020B0503020204020204" pitchFamily="34" charset="-122"/>
                  <a:ea typeface="微软雅黑" panose="020B0503020204020204" pitchFamily="34" charset="-122"/>
                </a:endParaRPr>
              </a:p>
            </p:txBody>
          </p:sp>
        </p:grpSp>
        <p:pic>
          <p:nvPicPr>
            <p:cNvPr id="20" name="Picture 91"/>
            <p:cNvPicPr>
              <a:picLocks noChangeAspect="1" noChangeArrowheads="1"/>
            </p:cNvPicPr>
            <p:nvPr/>
          </p:nvPicPr>
          <p:blipFill>
            <a:blip r:embed="rId3" cstate="print"/>
            <a:srcRect/>
            <a:stretch>
              <a:fillRect/>
            </a:stretch>
          </p:blipFill>
          <p:spPr bwMode="auto">
            <a:xfrm>
              <a:off x="4478338" y="5030788"/>
              <a:ext cx="376237" cy="339725"/>
            </a:xfrm>
            <a:prstGeom prst="rect">
              <a:avLst/>
            </a:prstGeom>
            <a:noFill/>
            <a:ln w="9525">
              <a:noFill/>
              <a:miter lim="800000"/>
              <a:headEnd/>
              <a:tailEnd/>
            </a:ln>
          </p:spPr>
        </p:pic>
      </p:grpSp>
      <p:grpSp>
        <p:nvGrpSpPr>
          <p:cNvPr id="21" name="组合 129"/>
          <p:cNvGrpSpPr/>
          <p:nvPr/>
        </p:nvGrpSpPr>
        <p:grpSpPr bwMode="auto">
          <a:xfrm>
            <a:off x="10452128" y="1259334"/>
            <a:ext cx="1367319" cy="1535398"/>
            <a:chOff x="4346575" y="4132263"/>
            <a:chExt cx="646113" cy="646112"/>
          </a:xfrm>
        </p:grpSpPr>
        <p:grpSp>
          <p:nvGrpSpPr>
            <p:cNvPr id="81" name="Group 80"/>
            <p:cNvGrpSpPr/>
            <p:nvPr/>
          </p:nvGrpSpPr>
          <p:grpSpPr bwMode="auto">
            <a:xfrm>
              <a:off x="4346575" y="4132263"/>
              <a:ext cx="646113" cy="646112"/>
              <a:chOff x="1601" y="6377"/>
              <a:chExt cx="1701" cy="1701"/>
            </a:xfrm>
          </p:grpSpPr>
          <p:sp>
            <p:nvSpPr>
              <p:cNvPr id="83" name="Oval 81"/>
              <p:cNvSpPr>
                <a:spLocks noChangeArrowheads="1"/>
              </p:cNvSpPr>
              <p:nvPr/>
            </p:nvSpPr>
            <p:spPr bwMode="auto">
              <a:xfrm>
                <a:off x="1601" y="6377"/>
                <a:ext cx="1701" cy="1701"/>
              </a:xfrm>
              <a:prstGeom prst="ellipse">
                <a:avLst/>
              </a:prstGeom>
              <a:solidFill>
                <a:srgbClr val="D8D8D8"/>
              </a:solidFill>
              <a:ln w="9525">
                <a:noFill/>
                <a:round/>
              </a:ln>
            </p:spPr>
            <p:txBody>
              <a:bodyPr/>
              <a:p>
                <a:endParaRPr lang="zh-CN" altLang="zh-CN">
                  <a:solidFill>
                    <a:schemeClr val="tx1"/>
                  </a:solidFill>
                  <a:latin typeface="微软雅黑" panose="020B0503020204020204" pitchFamily="34" charset="-122"/>
                  <a:ea typeface="微软雅黑" panose="020B0503020204020204" pitchFamily="34" charset="-122"/>
                </a:endParaRPr>
              </a:p>
            </p:txBody>
          </p:sp>
          <p:sp>
            <p:nvSpPr>
              <p:cNvPr id="84" name="Oval 82"/>
              <p:cNvSpPr>
                <a:spLocks noChangeArrowheads="1"/>
              </p:cNvSpPr>
              <p:nvPr/>
            </p:nvSpPr>
            <p:spPr bwMode="auto">
              <a:xfrm>
                <a:off x="1806" y="6581"/>
                <a:ext cx="1292" cy="1292"/>
              </a:xfrm>
              <a:prstGeom prst="ellipse">
                <a:avLst/>
              </a:prstGeom>
              <a:solidFill>
                <a:srgbClr val="0070C0"/>
              </a:solidFill>
              <a:ln w="38100">
                <a:solidFill>
                  <a:srgbClr val="FFFFFF"/>
                </a:solidFill>
                <a:round/>
              </a:ln>
            </p:spPr>
            <p:txBody>
              <a:bodyPr/>
              <a:p>
                <a:endParaRPr lang="zh-CN" altLang="zh-CN">
                  <a:solidFill>
                    <a:schemeClr val="tx1"/>
                  </a:solidFill>
                  <a:latin typeface="微软雅黑" panose="020B0503020204020204" pitchFamily="34" charset="-122"/>
                  <a:ea typeface="微软雅黑" panose="020B0503020204020204" pitchFamily="34" charset="-122"/>
                </a:endParaRPr>
              </a:p>
            </p:txBody>
          </p:sp>
        </p:grpSp>
        <p:pic>
          <p:nvPicPr>
            <p:cNvPr id="82" name="Picture 90"/>
            <p:cNvPicPr>
              <a:picLocks noChangeAspect="1" noChangeArrowheads="1"/>
            </p:cNvPicPr>
            <p:nvPr/>
          </p:nvPicPr>
          <p:blipFill>
            <a:blip r:embed="rId4" cstate="print"/>
            <a:srcRect/>
            <a:stretch>
              <a:fillRect/>
            </a:stretch>
          </p:blipFill>
          <p:spPr bwMode="auto">
            <a:xfrm>
              <a:off x="4483100" y="4291013"/>
              <a:ext cx="377825" cy="338137"/>
            </a:xfrm>
            <a:prstGeom prst="rect">
              <a:avLst/>
            </a:prstGeom>
            <a:noFill/>
            <a:ln w="9525">
              <a:noFill/>
              <a:miter lim="800000"/>
              <a:headEnd/>
              <a:tailEnd/>
            </a:ln>
          </p:spPr>
        </p:pic>
      </p:grpSp>
      <p:grpSp>
        <p:nvGrpSpPr>
          <p:cNvPr id="75" name="组合 128"/>
          <p:cNvGrpSpPr/>
          <p:nvPr/>
        </p:nvGrpSpPr>
        <p:grpSpPr bwMode="auto">
          <a:xfrm>
            <a:off x="7009642" y="3603754"/>
            <a:ext cx="1367319" cy="1535398"/>
            <a:chOff x="4346575" y="3421063"/>
            <a:chExt cx="646113" cy="646112"/>
          </a:xfrm>
        </p:grpSpPr>
        <p:grpSp>
          <p:nvGrpSpPr>
            <p:cNvPr id="22" name="Group 77"/>
            <p:cNvGrpSpPr/>
            <p:nvPr/>
          </p:nvGrpSpPr>
          <p:grpSpPr bwMode="auto">
            <a:xfrm>
              <a:off x="4346575" y="3421063"/>
              <a:ext cx="646113" cy="646112"/>
              <a:chOff x="1601" y="6377"/>
              <a:chExt cx="1701" cy="1701"/>
            </a:xfrm>
          </p:grpSpPr>
          <p:sp>
            <p:nvSpPr>
              <p:cNvPr id="23" name="Oval 78"/>
              <p:cNvSpPr>
                <a:spLocks noChangeArrowheads="1"/>
              </p:cNvSpPr>
              <p:nvPr/>
            </p:nvSpPr>
            <p:spPr bwMode="auto">
              <a:xfrm>
                <a:off x="1601" y="6377"/>
                <a:ext cx="1701" cy="1701"/>
              </a:xfrm>
              <a:prstGeom prst="ellipse">
                <a:avLst/>
              </a:prstGeom>
              <a:solidFill>
                <a:srgbClr val="D8D8D8"/>
              </a:solidFill>
              <a:ln w="9525">
                <a:noFill/>
                <a:round/>
              </a:ln>
            </p:spPr>
            <p:txBody>
              <a:bodyPr/>
              <a:p>
                <a:endParaRPr lang="zh-CN" altLang="zh-CN">
                  <a:solidFill>
                    <a:schemeClr val="tx1"/>
                  </a:solidFill>
                  <a:latin typeface="微软雅黑" panose="020B0503020204020204" pitchFamily="34" charset="-122"/>
                  <a:ea typeface="微软雅黑" panose="020B0503020204020204" pitchFamily="34" charset="-122"/>
                </a:endParaRPr>
              </a:p>
            </p:txBody>
          </p:sp>
          <p:sp>
            <p:nvSpPr>
              <p:cNvPr id="24" name="Oval 79"/>
              <p:cNvSpPr>
                <a:spLocks noChangeArrowheads="1"/>
              </p:cNvSpPr>
              <p:nvPr/>
            </p:nvSpPr>
            <p:spPr bwMode="auto">
              <a:xfrm>
                <a:off x="1806" y="6581"/>
                <a:ext cx="1292" cy="1292"/>
              </a:xfrm>
              <a:prstGeom prst="ellipse">
                <a:avLst/>
              </a:prstGeom>
              <a:solidFill>
                <a:srgbClr val="00B0F0"/>
              </a:solidFill>
              <a:ln w="38100">
                <a:solidFill>
                  <a:srgbClr val="FFFFFF"/>
                </a:solidFill>
                <a:round/>
              </a:ln>
            </p:spPr>
            <p:txBody>
              <a:bodyPr/>
              <a:p>
                <a:endParaRPr lang="zh-CN" altLang="zh-CN">
                  <a:solidFill>
                    <a:schemeClr val="tx1"/>
                  </a:solidFill>
                  <a:latin typeface="微软雅黑" panose="020B0503020204020204" pitchFamily="34" charset="-122"/>
                  <a:ea typeface="微软雅黑" panose="020B0503020204020204" pitchFamily="34" charset="-122"/>
                </a:endParaRPr>
              </a:p>
            </p:txBody>
          </p:sp>
        </p:grpSp>
        <p:pic>
          <p:nvPicPr>
            <p:cNvPr id="25" name="Picture 89"/>
            <p:cNvPicPr>
              <a:picLocks noChangeAspect="1" noChangeArrowheads="1"/>
            </p:cNvPicPr>
            <p:nvPr/>
          </p:nvPicPr>
          <p:blipFill>
            <a:blip r:embed="rId5" cstate="print"/>
            <a:srcRect/>
            <a:stretch>
              <a:fillRect/>
            </a:stretch>
          </p:blipFill>
          <p:spPr bwMode="auto">
            <a:xfrm>
              <a:off x="4502150" y="3584575"/>
              <a:ext cx="346075" cy="346075"/>
            </a:xfrm>
            <a:prstGeom prst="rect">
              <a:avLst/>
            </a:prstGeom>
            <a:noFill/>
            <a:ln w="9525">
              <a:noFill/>
              <a:miter lim="800000"/>
              <a:headEnd/>
              <a:tailEnd/>
            </a:ln>
          </p:spPr>
        </p:pic>
      </p:grpSp>
      <p:grpSp>
        <p:nvGrpSpPr>
          <p:cNvPr id="26" name="组合 127"/>
          <p:cNvGrpSpPr/>
          <p:nvPr/>
        </p:nvGrpSpPr>
        <p:grpSpPr bwMode="auto">
          <a:xfrm>
            <a:off x="8843372" y="3526284"/>
            <a:ext cx="1367319" cy="1535398"/>
            <a:chOff x="4346575" y="2735263"/>
            <a:chExt cx="646113" cy="646112"/>
          </a:xfrm>
        </p:grpSpPr>
        <p:grpSp>
          <p:nvGrpSpPr>
            <p:cNvPr id="27" name="Group 73"/>
            <p:cNvGrpSpPr/>
            <p:nvPr/>
          </p:nvGrpSpPr>
          <p:grpSpPr bwMode="auto">
            <a:xfrm>
              <a:off x="4346575" y="2735263"/>
              <a:ext cx="646113" cy="646112"/>
              <a:chOff x="1601" y="6377"/>
              <a:chExt cx="1701" cy="1701"/>
            </a:xfrm>
          </p:grpSpPr>
          <p:sp>
            <p:nvSpPr>
              <p:cNvPr id="28" name="Oval 74"/>
              <p:cNvSpPr>
                <a:spLocks noChangeArrowheads="1"/>
              </p:cNvSpPr>
              <p:nvPr/>
            </p:nvSpPr>
            <p:spPr bwMode="auto">
              <a:xfrm>
                <a:off x="1601" y="6377"/>
                <a:ext cx="1701" cy="1701"/>
              </a:xfrm>
              <a:prstGeom prst="ellipse">
                <a:avLst/>
              </a:prstGeom>
              <a:solidFill>
                <a:srgbClr val="D8D8D8"/>
              </a:solidFill>
              <a:ln w="9525">
                <a:noFill/>
                <a:round/>
              </a:ln>
            </p:spPr>
            <p:txBody>
              <a:bodyPr/>
              <a:p>
                <a:endParaRPr lang="zh-CN" altLang="zh-CN">
                  <a:solidFill>
                    <a:schemeClr val="tx1"/>
                  </a:solidFill>
                  <a:latin typeface="微软雅黑" panose="020B0503020204020204" pitchFamily="34" charset="-122"/>
                  <a:ea typeface="微软雅黑" panose="020B0503020204020204" pitchFamily="34" charset="-122"/>
                </a:endParaRPr>
              </a:p>
            </p:txBody>
          </p:sp>
          <p:sp>
            <p:nvSpPr>
              <p:cNvPr id="29" name="Oval 75"/>
              <p:cNvSpPr>
                <a:spLocks noChangeArrowheads="1"/>
              </p:cNvSpPr>
              <p:nvPr/>
            </p:nvSpPr>
            <p:spPr bwMode="auto">
              <a:xfrm>
                <a:off x="1806" y="6581"/>
                <a:ext cx="1292" cy="1292"/>
              </a:xfrm>
              <a:prstGeom prst="ellipse">
                <a:avLst/>
              </a:prstGeom>
              <a:solidFill>
                <a:srgbClr val="8BE0FF"/>
              </a:solidFill>
              <a:ln w="38100">
                <a:solidFill>
                  <a:srgbClr val="FFFFFF"/>
                </a:solidFill>
                <a:round/>
              </a:ln>
            </p:spPr>
            <p:txBody>
              <a:bodyPr/>
              <a:p>
                <a:endParaRPr lang="zh-CN" altLang="zh-CN">
                  <a:solidFill>
                    <a:schemeClr val="tx1"/>
                  </a:solidFill>
                  <a:latin typeface="微软雅黑" panose="020B0503020204020204" pitchFamily="34" charset="-122"/>
                  <a:ea typeface="微软雅黑" panose="020B0503020204020204" pitchFamily="34" charset="-122"/>
                </a:endParaRPr>
              </a:p>
            </p:txBody>
          </p:sp>
        </p:grpSp>
        <p:pic>
          <p:nvPicPr>
            <p:cNvPr id="30" name="Picture 76"/>
            <p:cNvPicPr>
              <a:picLocks noChangeAspect="1" noChangeArrowheads="1"/>
            </p:cNvPicPr>
            <p:nvPr/>
          </p:nvPicPr>
          <p:blipFill>
            <a:blip r:embed="rId6" cstate="print"/>
            <a:srcRect/>
            <a:stretch>
              <a:fillRect/>
            </a:stretch>
          </p:blipFill>
          <p:spPr bwMode="auto">
            <a:xfrm>
              <a:off x="4530725" y="2898775"/>
              <a:ext cx="285750" cy="361950"/>
            </a:xfrm>
            <a:prstGeom prst="rect">
              <a:avLst/>
            </a:prstGeom>
            <a:noFill/>
            <a:ln w="9525">
              <a:noFill/>
              <a:miter lim="800000"/>
              <a:headEnd/>
              <a:tailEnd/>
            </a:ln>
          </p:spPr>
        </p:pic>
      </p:grpSp>
      <p:sp>
        <p:nvSpPr>
          <p:cNvPr id="33" name="文本框 32"/>
          <p:cNvSpPr txBox="1"/>
          <p:nvPr/>
        </p:nvSpPr>
        <p:spPr>
          <a:xfrm>
            <a:off x="9058910" y="2840355"/>
            <a:ext cx="864870" cy="368300"/>
          </a:xfrm>
          <a:prstGeom prst="rect">
            <a:avLst/>
          </a:prstGeom>
          <a:noFill/>
        </p:spPr>
        <p:txBody>
          <a:bodyPr wrap="square" rtlCol="0" anchor="t">
            <a:spAutoFit/>
          </a:bodyPr>
          <a:p>
            <a:pPr algn="ctr"/>
            <a:r>
              <a:rPr lang="zh-CN" altLang="en-US" b="1" dirty="0">
                <a:solidFill>
                  <a:schemeClr val="tx1"/>
                </a:solidFill>
                <a:latin typeface="微软雅黑" panose="020B0503020204020204" pitchFamily="34" charset="-122"/>
                <a:ea typeface="微软雅黑" panose="020B0503020204020204" pitchFamily="34" charset="-122"/>
                <a:sym typeface="+mn-ea"/>
              </a:rPr>
              <a:t>抵押</a:t>
            </a:r>
            <a:endParaRPr lang="zh-CN" altLang="en-US" b="1" dirty="0" smtClean="0">
              <a:solidFill>
                <a:schemeClr val="tx1"/>
              </a:solidFill>
              <a:latin typeface="微软雅黑" panose="020B0503020204020204" pitchFamily="34" charset="-122"/>
              <a:ea typeface="微软雅黑" panose="020B0503020204020204" pitchFamily="34" charset="-122"/>
              <a:sym typeface="+mn-ea"/>
            </a:endParaRPr>
          </a:p>
        </p:txBody>
      </p:sp>
      <p:sp>
        <p:nvSpPr>
          <p:cNvPr id="34" name="文本框 33"/>
          <p:cNvSpPr txBox="1"/>
          <p:nvPr/>
        </p:nvSpPr>
        <p:spPr>
          <a:xfrm>
            <a:off x="10816590" y="2794635"/>
            <a:ext cx="640080" cy="368300"/>
          </a:xfrm>
          <a:prstGeom prst="rect">
            <a:avLst/>
          </a:prstGeom>
          <a:noFill/>
        </p:spPr>
        <p:txBody>
          <a:bodyPr wrap="none" rtlCol="0" anchor="t">
            <a:spAutoFit/>
          </a:bodyPr>
          <a:p>
            <a:r>
              <a:rPr lang="zh-CN" altLang="en-US" b="1" dirty="0">
                <a:solidFill>
                  <a:schemeClr val="tx1"/>
                </a:solidFill>
                <a:latin typeface="微软雅黑" panose="020B0503020204020204" pitchFamily="34" charset="-122"/>
                <a:ea typeface="微软雅黑" panose="020B0503020204020204" pitchFamily="34" charset="-122"/>
                <a:sym typeface="+mn-ea"/>
              </a:rPr>
              <a:t>质押</a:t>
            </a:r>
            <a:endParaRPr lang="zh-CN" altLang="en-US" b="1" dirty="0" smtClean="0">
              <a:solidFill>
                <a:schemeClr val="tx1"/>
              </a:solidFill>
              <a:latin typeface="微软雅黑" panose="020B0503020204020204" pitchFamily="34" charset="-122"/>
              <a:ea typeface="微软雅黑" panose="020B0503020204020204" pitchFamily="34" charset="-122"/>
              <a:sym typeface="+mn-ea"/>
            </a:endParaRPr>
          </a:p>
        </p:txBody>
      </p:sp>
      <p:sp>
        <p:nvSpPr>
          <p:cNvPr id="35" name="文本框 34"/>
          <p:cNvSpPr txBox="1"/>
          <p:nvPr/>
        </p:nvSpPr>
        <p:spPr>
          <a:xfrm>
            <a:off x="7430770" y="5371465"/>
            <a:ext cx="640080" cy="368300"/>
          </a:xfrm>
          <a:prstGeom prst="rect">
            <a:avLst/>
          </a:prstGeom>
          <a:noFill/>
        </p:spPr>
        <p:txBody>
          <a:bodyPr wrap="none" rtlCol="0" anchor="t">
            <a:spAutoFit/>
          </a:bodyPr>
          <a:p>
            <a:r>
              <a:rPr lang="zh-CN" altLang="en-US" b="1" dirty="0">
                <a:solidFill>
                  <a:schemeClr val="tx1"/>
                </a:solidFill>
                <a:latin typeface="微软雅黑" panose="020B0503020204020204" pitchFamily="34" charset="-122"/>
                <a:ea typeface="微软雅黑" panose="020B0503020204020204" pitchFamily="34" charset="-122"/>
                <a:sym typeface="+mn-ea"/>
              </a:rPr>
              <a:t>留置</a:t>
            </a:r>
            <a:endParaRPr lang="zh-CN" altLang="en-US" b="1" dirty="0" smtClean="0">
              <a:solidFill>
                <a:schemeClr val="tx1"/>
              </a:solidFill>
              <a:latin typeface="微软雅黑" panose="020B0503020204020204" pitchFamily="34" charset="-122"/>
              <a:ea typeface="微软雅黑" panose="020B0503020204020204" pitchFamily="34" charset="-122"/>
              <a:sym typeface="+mn-ea"/>
            </a:endParaRPr>
          </a:p>
        </p:txBody>
      </p:sp>
      <p:sp>
        <p:nvSpPr>
          <p:cNvPr id="38" name="文本框 37"/>
          <p:cNvSpPr txBox="1"/>
          <p:nvPr/>
        </p:nvSpPr>
        <p:spPr>
          <a:xfrm>
            <a:off x="9197340" y="5371465"/>
            <a:ext cx="640080" cy="368300"/>
          </a:xfrm>
          <a:prstGeom prst="rect">
            <a:avLst/>
          </a:prstGeom>
          <a:noFill/>
        </p:spPr>
        <p:txBody>
          <a:bodyPr wrap="none" rtlCol="0" anchor="t">
            <a:spAutoFit/>
          </a:bodyPr>
          <a:p>
            <a:r>
              <a:rPr lang="zh-CN" altLang="en-US" b="1" dirty="0">
                <a:solidFill>
                  <a:schemeClr val="tx1"/>
                </a:solidFill>
                <a:latin typeface="微软雅黑" panose="020B0503020204020204" pitchFamily="34" charset="-122"/>
                <a:ea typeface="微软雅黑" panose="020B0503020204020204" pitchFamily="34" charset="-122"/>
                <a:sym typeface="+mn-ea"/>
              </a:rPr>
              <a:t>定金</a:t>
            </a:r>
            <a:endParaRPr lang="zh-CN" altLang="en-US" b="1" dirty="0" smtClean="0">
              <a:solidFill>
                <a:schemeClr val="tx1"/>
              </a:solidFill>
              <a:latin typeface="微软雅黑" panose="020B0503020204020204" pitchFamily="34" charset="-122"/>
              <a:ea typeface="微软雅黑" panose="020B0503020204020204" pitchFamily="34" charset="-122"/>
              <a:sym typeface="+mn-ea"/>
            </a:endParaRPr>
          </a:p>
        </p:txBody>
      </p:sp>
      <p:sp>
        <p:nvSpPr>
          <p:cNvPr id="39" name="文本框 38"/>
          <p:cNvSpPr txBox="1"/>
          <p:nvPr/>
        </p:nvSpPr>
        <p:spPr>
          <a:xfrm>
            <a:off x="2755900" y="1075055"/>
            <a:ext cx="2308225" cy="368300"/>
          </a:xfrm>
          <a:prstGeom prst="rect">
            <a:avLst/>
          </a:prstGeom>
          <a:noFill/>
        </p:spPr>
        <p:txBody>
          <a:bodyPr wrap="square" rtlCol="0" anchor="t">
            <a:spAutoFit/>
          </a:bodyPr>
          <a:p>
            <a:r>
              <a:rPr lang="zh-CN" altLang="en-US" smtClean="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担保本质</a:t>
            </a:r>
            <a:endParaRPr lang="zh-CN" altLang="en-US" smtClean="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p:txBody>
      </p:sp>
    </p:spTree>
    <p:custDataLst>
      <p:tags r:id="rId7"/>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descr="-金投融VI-.cdr_3245675.PN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4513572" y="6300699"/>
            <a:ext cx="3328044" cy="406179"/>
          </a:xfrm>
          <a:prstGeom prst="rect">
            <a:avLst/>
          </a:prstGeom>
        </p:spPr>
      </p:pic>
      <p:grpSp>
        <p:nvGrpSpPr>
          <p:cNvPr id="119" name="组合 118"/>
          <p:cNvGrpSpPr/>
          <p:nvPr/>
        </p:nvGrpSpPr>
        <p:grpSpPr>
          <a:xfrm>
            <a:off x="534159" y="3789261"/>
            <a:ext cx="11391452" cy="437916"/>
            <a:chOff x="534438" y="3368953"/>
            <a:chExt cx="10944224" cy="438144"/>
          </a:xfrm>
          <a:solidFill>
            <a:schemeClr val="tx1"/>
          </a:solidFill>
        </p:grpSpPr>
        <p:sp>
          <p:nvSpPr>
            <p:cNvPr id="120" name="矩形 119"/>
            <p:cNvSpPr/>
            <p:nvPr/>
          </p:nvSpPr>
          <p:spPr>
            <a:xfrm>
              <a:off x="11049789" y="3503489"/>
              <a:ext cx="50397" cy="1690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grpSp>
          <p:nvGrpSpPr>
            <p:cNvPr id="121" name="组合 120"/>
            <p:cNvGrpSpPr/>
            <p:nvPr/>
          </p:nvGrpSpPr>
          <p:grpSpPr>
            <a:xfrm>
              <a:off x="534438" y="3368953"/>
              <a:ext cx="10944224" cy="438144"/>
              <a:chOff x="623889" y="3209929"/>
              <a:chExt cx="10944224" cy="438144"/>
            </a:xfrm>
            <a:grpFill/>
          </p:grpSpPr>
          <p:sp>
            <p:nvSpPr>
              <p:cNvPr id="122" name="矩形 121"/>
              <p:cNvSpPr/>
              <p:nvPr/>
            </p:nvSpPr>
            <p:spPr>
              <a:xfrm>
                <a:off x="623889" y="3344465"/>
                <a:ext cx="50397" cy="1690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
            <p:nvSpPr>
              <p:cNvPr id="123" name="矩形 122"/>
              <p:cNvSpPr/>
              <p:nvPr/>
            </p:nvSpPr>
            <p:spPr>
              <a:xfrm>
                <a:off x="717047" y="3344465"/>
                <a:ext cx="107093" cy="1690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
            <p:nvSpPr>
              <p:cNvPr id="124" name="矩形 123"/>
              <p:cNvSpPr/>
              <p:nvPr/>
            </p:nvSpPr>
            <p:spPr>
              <a:xfrm>
                <a:off x="866901" y="3344465"/>
                <a:ext cx="198437" cy="1690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
            <p:nvSpPr>
              <p:cNvPr id="125" name="矩形 124"/>
              <p:cNvSpPr/>
              <p:nvPr/>
            </p:nvSpPr>
            <p:spPr>
              <a:xfrm>
                <a:off x="1121521" y="3344465"/>
                <a:ext cx="9613876" cy="1690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tx1"/>
                  </a:solidFill>
                  <a:effectLst>
                    <a:outerShdw blurRad="50800" dist="50800" dir="5400000" algn="ctr" rotWithShape="0">
                      <a:srgbClr val="1F1F1F">
                        <a:alpha val="100000"/>
                      </a:srgbClr>
                    </a:outerShdw>
                  </a:effectLst>
                </a:endParaRPr>
              </a:p>
            </p:txBody>
          </p:sp>
          <p:sp>
            <p:nvSpPr>
              <p:cNvPr id="126" name="矩形 125"/>
              <p:cNvSpPr/>
              <p:nvPr/>
            </p:nvSpPr>
            <p:spPr>
              <a:xfrm>
                <a:off x="10994902" y="3344465"/>
                <a:ext cx="107093" cy="1690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
            <p:nvSpPr>
              <p:cNvPr id="127" name="矩形 126"/>
              <p:cNvSpPr/>
              <p:nvPr/>
            </p:nvSpPr>
            <p:spPr>
              <a:xfrm>
                <a:off x="10759220" y="3344465"/>
                <a:ext cx="198437" cy="1690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
            <p:nvSpPr>
              <p:cNvPr id="128" name="等腰三角形 127"/>
              <p:cNvSpPr/>
              <p:nvPr/>
            </p:nvSpPr>
            <p:spPr>
              <a:xfrm rot="5400000">
                <a:off x="11159803" y="3239763"/>
                <a:ext cx="438144" cy="378476"/>
              </a:xfrm>
              <a:prstGeom prst="triangle">
                <a:avLst/>
              </a:prstGeom>
              <a:grpFill/>
              <a:ln>
                <a:noFill/>
              </a:ln>
              <a:effectLst>
                <a:outerShdw blurRad="50800" dist="50800" dir="5400000" algn="ctr" rotWithShape="0">
                  <a:srgbClr val="2E2E2E">
                    <a:alpha val="10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rgbClr val="1F1F1F"/>
                  </a:solidFill>
                </a:endParaRPr>
              </a:p>
            </p:txBody>
          </p:sp>
        </p:grpSp>
      </p:grpSp>
      <p:cxnSp>
        <p:nvCxnSpPr>
          <p:cNvPr id="129" name="肘形连接符 128"/>
          <p:cNvCxnSpPr>
            <a:stCxn id="131" idx="3"/>
          </p:cNvCxnSpPr>
          <p:nvPr/>
        </p:nvCxnSpPr>
        <p:spPr>
          <a:xfrm rot="5400000" flipH="1" flipV="1">
            <a:off x="1112780" y="3165631"/>
            <a:ext cx="752525" cy="291396"/>
          </a:xfrm>
          <a:prstGeom prst="bentConnector2">
            <a:avLst/>
          </a:prstGeom>
          <a:ln>
            <a:solidFill>
              <a:srgbClr val="414455"/>
            </a:solidFill>
          </a:ln>
        </p:spPr>
        <p:style>
          <a:lnRef idx="1">
            <a:schemeClr val="accent1"/>
          </a:lnRef>
          <a:fillRef idx="0">
            <a:schemeClr val="accent1"/>
          </a:fillRef>
          <a:effectRef idx="0">
            <a:schemeClr val="accent1"/>
          </a:effectRef>
          <a:fontRef idx="minor">
            <a:schemeClr val="tx1"/>
          </a:fontRef>
        </p:style>
      </p:cxnSp>
      <p:grpSp>
        <p:nvGrpSpPr>
          <p:cNvPr id="130" name="组合 129"/>
          <p:cNvGrpSpPr/>
          <p:nvPr/>
        </p:nvGrpSpPr>
        <p:grpSpPr>
          <a:xfrm>
            <a:off x="1051947" y="3687591"/>
            <a:ext cx="582792" cy="676040"/>
            <a:chOff x="1109756" y="3090803"/>
            <a:chExt cx="583096" cy="676392"/>
          </a:xfrm>
          <a:solidFill>
            <a:srgbClr val="669900"/>
          </a:solidFill>
        </p:grpSpPr>
        <p:sp>
          <p:nvSpPr>
            <p:cNvPr id="131" name="六边形 130"/>
            <p:cNvSpPr/>
            <p:nvPr/>
          </p:nvSpPr>
          <p:spPr bwMode="auto">
            <a:xfrm rot="5400000">
              <a:off x="1063108" y="3137451"/>
              <a:ext cx="676392" cy="583096"/>
            </a:xfrm>
            <a:prstGeom prst="hexagon">
              <a:avLst/>
            </a:prstGeom>
            <a:solidFill>
              <a:srgbClr val="FFC400"/>
            </a:solidFill>
            <a:ln>
              <a:noFill/>
            </a:ln>
          </p:spPr>
          <p:style>
            <a:lnRef idx="2">
              <a:schemeClr val="accent5">
                <a:shade val="50000"/>
              </a:schemeClr>
            </a:lnRef>
            <a:fillRef idx="1">
              <a:schemeClr val="accent5"/>
            </a:fillRef>
            <a:effectRef idx="0">
              <a:schemeClr val="accent5"/>
            </a:effectRef>
            <a:fontRef idx="minor">
              <a:schemeClr val="lt1"/>
            </a:fontRef>
          </p:style>
          <p:txBody>
            <a:bodyPr vertOverflow="overflow" horzOverflow="overflow" vert="horz" wrap="square" lIns="96197" tIns="48098" rIns="96197" bIns="48098" numCol="1" spcCol="0" rtlCol="0" fromWordArt="0" anchor="ctr" anchorCtr="0" forceAA="0" compatLnSpc="1">
              <a:noAutofit/>
            </a:bodyPr>
            <a:lstStyle/>
            <a:p>
              <a:pPr lvl="0" algn="ctr"/>
              <a:endParaRPr lang="zh-CN" altLang="en-US" dirty="0">
                <a:sym typeface="+mn-ea"/>
              </a:endParaRPr>
            </a:p>
          </p:txBody>
        </p:sp>
        <p:sp>
          <p:nvSpPr>
            <p:cNvPr id="132" name="文本框 64"/>
            <p:cNvSpPr/>
            <p:nvPr/>
          </p:nvSpPr>
          <p:spPr bwMode="auto">
            <a:xfrm>
              <a:off x="1115002" y="3257956"/>
              <a:ext cx="577850" cy="371880"/>
            </a:xfrm>
            <a:prstGeom prst="rect">
              <a:avLst/>
            </a:prstGeom>
            <a:solidFill>
              <a:srgbClr val="FFC400">
                <a:alpha val="63000"/>
              </a:srgbClr>
            </a:solidFill>
            <a:ln>
              <a:noFill/>
            </a:ln>
          </p:spPr>
          <p:style>
            <a:lnRef idx="2">
              <a:schemeClr val="accent5">
                <a:shade val="50000"/>
              </a:schemeClr>
            </a:lnRef>
            <a:fillRef idx="1">
              <a:schemeClr val="accent5"/>
            </a:fillRef>
            <a:effectRef idx="0">
              <a:schemeClr val="accent5"/>
            </a:effectRef>
            <a:fontRef idx="minor">
              <a:schemeClr val="lt1"/>
            </a:fontRef>
          </p:style>
          <p:txBody>
            <a:bodyPr vertOverflow="overflow" horzOverflow="overflow" vert="horz" wrap="square" lIns="96197" tIns="48098" rIns="96197" bIns="48098" numCol="1" spcCol="0" rtlCol="0" fromWordArt="0" anchor="ctr" anchorCtr="0" forceAA="0" compatLnSpc="1">
              <a:noAutofit/>
            </a:bodyPr>
            <a:lstStyle/>
            <a:p>
              <a:pPr lvl="0" algn="ctr"/>
              <a:r>
                <a:rPr lang="zh-CN" altLang="en-US" dirty="0">
                  <a:sym typeface="+mn-ea"/>
                </a:rPr>
                <a:t>1</a:t>
              </a:r>
              <a:endParaRPr lang="zh-CN" altLang="en-US" dirty="0">
                <a:sym typeface="+mn-ea"/>
              </a:endParaRPr>
            </a:p>
          </p:txBody>
        </p:sp>
      </p:grpSp>
      <p:sp>
        <p:nvSpPr>
          <p:cNvPr id="135" name="文本框 66"/>
          <p:cNvSpPr txBox="1"/>
          <p:nvPr/>
        </p:nvSpPr>
        <p:spPr>
          <a:xfrm>
            <a:off x="1634067" y="2675467"/>
            <a:ext cx="1340273" cy="368300"/>
          </a:xfrm>
          <a:prstGeom prst="rect">
            <a:avLst/>
          </a:prstGeom>
          <a:solidFill>
            <a:schemeClr val="bg1">
              <a:lumMod val="75000"/>
              <a:alpha val="0"/>
            </a:schemeClr>
          </a:solidFill>
        </p:spPr>
        <p:txBody>
          <a:bodyPr wrap="square" rtlCol="0">
            <a:spAutoFit/>
          </a:bodyPr>
          <a:lstStyle/>
          <a:p>
            <a:pPr algn="ctr"/>
            <a:r>
              <a:rPr lang="zh-CN" altLang="en-US" dirty="0">
                <a:solidFill>
                  <a:schemeClr val="tx1">
                    <a:lumMod val="85000"/>
                    <a:lumOff val="15000"/>
                  </a:schemeClr>
                </a:solidFill>
                <a:latin typeface="微软雅黑" panose="020B0503020204020204" pitchFamily="34" charset="-122"/>
                <a:ea typeface="微软雅黑" panose="020B0503020204020204" pitchFamily="34" charset="-122"/>
              </a:rPr>
              <a:t>业务申请</a:t>
            </a:r>
            <a:endParaRPr lang="zh-CN" altLang="en-US" dirty="0">
              <a:solidFill>
                <a:schemeClr val="tx1">
                  <a:lumMod val="85000"/>
                  <a:lumOff val="15000"/>
                </a:schemeClr>
              </a:solidFill>
              <a:latin typeface="微软雅黑" panose="020B0503020204020204" pitchFamily="34" charset="-122"/>
              <a:ea typeface="微软雅黑" panose="020B0503020204020204" pitchFamily="34" charset="-122"/>
            </a:endParaRPr>
          </a:p>
        </p:txBody>
      </p:sp>
      <p:cxnSp>
        <p:nvCxnSpPr>
          <p:cNvPr id="136" name="肘形连接符 135"/>
          <p:cNvCxnSpPr>
            <a:stCxn id="138" idx="3"/>
          </p:cNvCxnSpPr>
          <p:nvPr/>
        </p:nvCxnSpPr>
        <p:spPr>
          <a:xfrm rot="5400000" flipH="1" flipV="1">
            <a:off x="3659655" y="3150391"/>
            <a:ext cx="752525" cy="291396"/>
          </a:xfrm>
          <a:prstGeom prst="bentConnector2">
            <a:avLst/>
          </a:prstGeom>
          <a:ln>
            <a:solidFill>
              <a:srgbClr val="414455"/>
            </a:solidFill>
          </a:ln>
        </p:spPr>
        <p:style>
          <a:lnRef idx="1">
            <a:schemeClr val="accent1"/>
          </a:lnRef>
          <a:fillRef idx="0">
            <a:schemeClr val="accent1"/>
          </a:fillRef>
          <a:effectRef idx="0">
            <a:schemeClr val="accent1"/>
          </a:effectRef>
          <a:fontRef idx="minor">
            <a:schemeClr val="tx1"/>
          </a:fontRef>
        </p:style>
      </p:cxnSp>
      <p:grpSp>
        <p:nvGrpSpPr>
          <p:cNvPr id="137" name="组合 136"/>
          <p:cNvGrpSpPr/>
          <p:nvPr/>
        </p:nvGrpSpPr>
        <p:grpSpPr>
          <a:xfrm>
            <a:off x="3598823" y="3672351"/>
            <a:ext cx="582792" cy="676040"/>
            <a:chOff x="1109756" y="3090803"/>
            <a:chExt cx="583096" cy="676392"/>
          </a:xfrm>
          <a:solidFill>
            <a:srgbClr val="669900"/>
          </a:solidFill>
        </p:grpSpPr>
        <p:sp>
          <p:nvSpPr>
            <p:cNvPr id="138" name="六边形 137"/>
            <p:cNvSpPr/>
            <p:nvPr/>
          </p:nvSpPr>
          <p:spPr bwMode="auto">
            <a:xfrm rot="5400000">
              <a:off x="1063108" y="3137451"/>
              <a:ext cx="676392" cy="583096"/>
            </a:xfrm>
            <a:prstGeom prst="hexagon">
              <a:avLst/>
            </a:prstGeom>
            <a:solidFill>
              <a:srgbClr val="FFC400"/>
            </a:solidFill>
            <a:ln>
              <a:noFill/>
            </a:ln>
          </p:spPr>
          <p:style>
            <a:lnRef idx="2">
              <a:schemeClr val="accent5">
                <a:shade val="50000"/>
              </a:schemeClr>
            </a:lnRef>
            <a:fillRef idx="1">
              <a:schemeClr val="accent5"/>
            </a:fillRef>
            <a:effectRef idx="0">
              <a:schemeClr val="accent5"/>
            </a:effectRef>
            <a:fontRef idx="minor">
              <a:schemeClr val="lt1"/>
            </a:fontRef>
          </p:style>
          <p:txBody>
            <a:bodyPr vertOverflow="overflow" horzOverflow="overflow" vert="horz" wrap="square" lIns="96197" tIns="48098" rIns="96197" bIns="48098" numCol="1" spcCol="0" rtlCol="0" fromWordArt="0" anchor="ctr" anchorCtr="0" forceAA="0" compatLnSpc="1">
              <a:noAutofit/>
            </a:bodyPr>
            <a:lstStyle/>
            <a:p>
              <a:pPr lvl="0" algn="ctr"/>
              <a:endParaRPr lang="zh-CN" altLang="en-US" dirty="0">
                <a:sym typeface="+mn-ea"/>
              </a:endParaRPr>
            </a:p>
          </p:txBody>
        </p:sp>
        <p:sp>
          <p:nvSpPr>
            <p:cNvPr id="139" name="文本框 72"/>
            <p:cNvSpPr/>
            <p:nvPr/>
          </p:nvSpPr>
          <p:spPr bwMode="auto">
            <a:xfrm>
              <a:off x="1115002" y="3257956"/>
              <a:ext cx="577850" cy="371880"/>
            </a:xfrm>
            <a:prstGeom prst="rect">
              <a:avLst/>
            </a:prstGeom>
            <a:solidFill>
              <a:srgbClr val="FFC400"/>
            </a:solidFill>
            <a:ln>
              <a:noFill/>
            </a:ln>
          </p:spPr>
          <p:style>
            <a:lnRef idx="2">
              <a:schemeClr val="accent5">
                <a:shade val="50000"/>
              </a:schemeClr>
            </a:lnRef>
            <a:fillRef idx="1">
              <a:schemeClr val="accent5"/>
            </a:fillRef>
            <a:effectRef idx="0">
              <a:schemeClr val="accent5"/>
            </a:effectRef>
            <a:fontRef idx="minor">
              <a:schemeClr val="lt1"/>
            </a:fontRef>
          </p:style>
          <p:txBody>
            <a:bodyPr vertOverflow="overflow" horzOverflow="overflow" vert="horz" wrap="square" lIns="96197" tIns="48098" rIns="96197" bIns="48098" numCol="1" spcCol="0" rtlCol="0" fromWordArt="0" anchor="ctr" anchorCtr="0" forceAA="0" compatLnSpc="1">
              <a:noAutofit/>
            </a:bodyPr>
            <a:lstStyle/>
            <a:p>
              <a:pPr lvl="0" algn="ctr"/>
              <a:r>
                <a:rPr lang="zh-CN" altLang="en-US" dirty="0">
                  <a:sym typeface="+mn-ea"/>
                </a:rPr>
                <a:t>3</a:t>
              </a:r>
              <a:endParaRPr lang="zh-CN" altLang="en-US" dirty="0">
                <a:sym typeface="+mn-ea"/>
              </a:endParaRPr>
            </a:p>
          </p:txBody>
        </p:sp>
      </p:grpSp>
      <p:cxnSp>
        <p:nvCxnSpPr>
          <p:cNvPr id="143" name="肘形连接符 142"/>
          <p:cNvCxnSpPr>
            <a:stCxn id="145" idx="3"/>
          </p:cNvCxnSpPr>
          <p:nvPr/>
        </p:nvCxnSpPr>
        <p:spPr>
          <a:xfrm rot="5400000" flipH="1" flipV="1">
            <a:off x="6238704" y="3150391"/>
            <a:ext cx="752525" cy="291396"/>
          </a:xfrm>
          <a:prstGeom prst="bentConnector2">
            <a:avLst/>
          </a:prstGeom>
          <a:ln>
            <a:solidFill>
              <a:srgbClr val="414455"/>
            </a:solidFill>
          </a:ln>
        </p:spPr>
        <p:style>
          <a:lnRef idx="1">
            <a:schemeClr val="accent1"/>
          </a:lnRef>
          <a:fillRef idx="0">
            <a:schemeClr val="accent1"/>
          </a:fillRef>
          <a:effectRef idx="0">
            <a:schemeClr val="accent1"/>
          </a:effectRef>
          <a:fontRef idx="minor">
            <a:schemeClr val="tx1"/>
          </a:fontRef>
        </p:style>
      </p:cxnSp>
      <p:grpSp>
        <p:nvGrpSpPr>
          <p:cNvPr id="144" name="组合 143"/>
          <p:cNvGrpSpPr/>
          <p:nvPr/>
        </p:nvGrpSpPr>
        <p:grpSpPr>
          <a:xfrm>
            <a:off x="6177872" y="3672351"/>
            <a:ext cx="582792" cy="676040"/>
            <a:chOff x="1109756" y="3090803"/>
            <a:chExt cx="583096" cy="676392"/>
          </a:xfrm>
          <a:solidFill>
            <a:srgbClr val="669900"/>
          </a:solidFill>
        </p:grpSpPr>
        <p:sp>
          <p:nvSpPr>
            <p:cNvPr id="145" name="六边形 144"/>
            <p:cNvSpPr/>
            <p:nvPr/>
          </p:nvSpPr>
          <p:spPr bwMode="auto">
            <a:xfrm rot="5400000">
              <a:off x="1063108" y="3137451"/>
              <a:ext cx="676392" cy="583096"/>
            </a:xfrm>
            <a:prstGeom prst="hexagon">
              <a:avLst/>
            </a:prstGeom>
            <a:solidFill>
              <a:srgbClr val="FFC400"/>
            </a:solidFill>
            <a:ln>
              <a:noFill/>
            </a:ln>
          </p:spPr>
          <p:style>
            <a:lnRef idx="2">
              <a:schemeClr val="accent5">
                <a:shade val="50000"/>
              </a:schemeClr>
            </a:lnRef>
            <a:fillRef idx="1">
              <a:schemeClr val="accent5"/>
            </a:fillRef>
            <a:effectRef idx="0">
              <a:schemeClr val="accent5"/>
            </a:effectRef>
            <a:fontRef idx="minor">
              <a:schemeClr val="lt1"/>
            </a:fontRef>
          </p:style>
          <p:txBody>
            <a:bodyPr vertOverflow="overflow" horzOverflow="overflow" vert="horz" wrap="square" lIns="96197" tIns="48098" rIns="96197" bIns="48098" numCol="1" spcCol="0" rtlCol="0" fromWordArt="0" anchor="ctr" anchorCtr="0" forceAA="0" compatLnSpc="1">
              <a:noAutofit/>
            </a:bodyPr>
            <a:lstStyle/>
            <a:p>
              <a:pPr lvl="0" algn="ctr"/>
              <a:endParaRPr lang="zh-CN" altLang="en-US" dirty="0">
                <a:sym typeface="+mn-ea"/>
              </a:endParaRPr>
            </a:p>
          </p:txBody>
        </p:sp>
        <p:sp>
          <p:nvSpPr>
            <p:cNvPr id="146" name="文本框 79"/>
            <p:cNvSpPr/>
            <p:nvPr/>
          </p:nvSpPr>
          <p:spPr bwMode="auto">
            <a:xfrm>
              <a:off x="1115002" y="3257956"/>
              <a:ext cx="577850" cy="371880"/>
            </a:xfrm>
            <a:prstGeom prst="rect">
              <a:avLst/>
            </a:prstGeom>
            <a:solidFill>
              <a:srgbClr val="FFC400"/>
            </a:solidFill>
            <a:ln>
              <a:noFill/>
            </a:ln>
          </p:spPr>
          <p:style>
            <a:lnRef idx="2">
              <a:schemeClr val="accent5">
                <a:shade val="50000"/>
              </a:schemeClr>
            </a:lnRef>
            <a:fillRef idx="1">
              <a:schemeClr val="accent5"/>
            </a:fillRef>
            <a:effectRef idx="0">
              <a:schemeClr val="accent5"/>
            </a:effectRef>
            <a:fontRef idx="minor">
              <a:schemeClr val="lt1"/>
            </a:fontRef>
          </p:style>
          <p:txBody>
            <a:bodyPr vertOverflow="overflow" horzOverflow="overflow" vert="horz" wrap="square" lIns="96197" tIns="48098" rIns="96197" bIns="48098" numCol="1" spcCol="0" rtlCol="0" fromWordArt="0" anchor="ctr" anchorCtr="0" forceAA="0" compatLnSpc="1">
              <a:noAutofit/>
            </a:bodyPr>
            <a:lstStyle/>
            <a:p>
              <a:pPr lvl="0" algn="ctr"/>
              <a:r>
                <a:rPr lang="zh-CN" altLang="en-US" dirty="0">
                  <a:sym typeface="+mn-ea"/>
                </a:rPr>
                <a:t>5</a:t>
              </a:r>
              <a:endParaRPr lang="zh-CN" altLang="en-US" dirty="0">
                <a:sym typeface="+mn-ea"/>
              </a:endParaRPr>
            </a:p>
          </p:txBody>
        </p:sp>
      </p:grpSp>
      <p:cxnSp>
        <p:nvCxnSpPr>
          <p:cNvPr id="150" name="肘形连接符 149"/>
          <p:cNvCxnSpPr>
            <a:stCxn id="152" idx="3"/>
          </p:cNvCxnSpPr>
          <p:nvPr/>
        </p:nvCxnSpPr>
        <p:spPr>
          <a:xfrm rot="5400000" flipH="1" flipV="1">
            <a:off x="8817752" y="3150391"/>
            <a:ext cx="752525" cy="291396"/>
          </a:xfrm>
          <a:prstGeom prst="bentConnector2">
            <a:avLst/>
          </a:prstGeom>
          <a:ln>
            <a:solidFill>
              <a:srgbClr val="414455"/>
            </a:solidFill>
          </a:ln>
        </p:spPr>
        <p:style>
          <a:lnRef idx="1">
            <a:schemeClr val="accent1"/>
          </a:lnRef>
          <a:fillRef idx="0">
            <a:schemeClr val="accent1"/>
          </a:fillRef>
          <a:effectRef idx="0">
            <a:schemeClr val="accent1"/>
          </a:effectRef>
          <a:fontRef idx="minor">
            <a:schemeClr val="tx1"/>
          </a:fontRef>
        </p:style>
      </p:cxnSp>
      <p:grpSp>
        <p:nvGrpSpPr>
          <p:cNvPr id="151" name="组合 150"/>
          <p:cNvGrpSpPr/>
          <p:nvPr/>
        </p:nvGrpSpPr>
        <p:grpSpPr>
          <a:xfrm>
            <a:off x="8756920" y="3672351"/>
            <a:ext cx="582792" cy="676040"/>
            <a:chOff x="1109756" y="3090803"/>
            <a:chExt cx="583096" cy="676392"/>
          </a:xfrm>
          <a:solidFill>
            <a:srgbClr val="669900"/>
          </a:solidFill>
        </p:grpSpPr>
        <p:sp>
          <p:nvSpPr>
            <p:cNvPr id="152" name="六边形 151"/>
            <p:cNvSpPr/>
            <p:nvPr/>
          </p:nvSpPr>
          <p:spPr bwMode="auto">
            <a:xfrm rot="5400000">
              <a:off x="1063108" y="3137451"/>
              <a:ext cx="676392" cy="583096"/>
            </a:xfrm>
            <a:prstGeom prst="hexagon">
              <a:avLst/>
            </a:prstGeom>
            <a:solidFill>
              <a:srgbClr val="FFC400"/>
            </a:solidFill>
            <a:ln>
              <a:noFill/>
            </a:ln>
          </p:spPr>
          <p:style>
            <a:lnRef idx="2">
              <a:schemeClr val="accent5">
                <a:shade val="50000"/>
              </a:schemeClr>
            </a:lnRef>
            <a:fillRef idx="1">
              <a:schemeClr val="accent5"/>
            </a:fillRef>
            <a:effectRef idx="0">
              <a:schemeClr val="accent5"/>
            </a:effectRef>
            <a:fontRef idx="minor">
              <a:schemeClr val="lt1"/>
            </a:fontRef>
          </p:style>
          <p:txBody>
            <a:bodyPr vertOverflow="overflow" horzOverflow="overflow" vert="horz" wrap="square" lIns="96197" tIns="48098" rIns="96197" bIns="48098" numCol="1" spcCol="0" rtlCol="0" fromWordArt="0" anchor="ctr" anchorCtr="0" forceAA="0" compatLnSpc="1">
              <a:noAutofit/>
            </a:bodyPr>
            <a:lstStyle/>
            <a:p>
              <a:pPr lvl="0" algn="ctr"/>
              <a:endParaRPr lang="zh-CN" altLang="en-US" dirty="0">
                <a:sym typeface="+mn-ea"/>
              </a:endParaRPr>
            </a:p>
          </p:txBody>
        </p:sp>
        <p:sp>
          <p:nvSpPr>
            <p:cNvPr id="153" name="文本框 86"/>
            <p:cNvSpPr/>
            <p:nvPr/>
          </p:nvSpPr>
          <p:spPr bwMode="auto">
            <a:xfrm>
              <a:off x="1135461" y="3257683"/>
              <a:ext cx="556550" cy="387975"/>
            </a:xfrm>
            <a:prstGeom prst="rect">
              <a:avLst/>
            </a:prstGeom>
            <a:solidFill>
              <a:srgbClr val="FFC400"/>
            </a:solidFill>
            <a:ln>
              <a:noFill/>
            </a:ln>
          </p:spPr>
          <p:style>
            <a:lnRef idx="2">
              <a:schemeClr val="accent5">
                <a:shade val="50000"/>
              </a:schemeClr>
            </a:lnRef>
            <a:fillRef idx="1">
              <a:schemeClr val="accent5"/>
            </a:fillRef>
            <a:effectRef idx="0">
              <a:schemeClr val="accent5"/>
            </a:effectRef>
            <a:fontRef idx="minor">
              <a:schemeClr val="lt1"/>
            </a:fontRef>
          </p:style>
          <p:txBody>
            <a:bodyPr vertOverflow="overflow" horzOverflow="overflow" vert="horz" wrap="square" lIns="96197" tIns="48098" rIns="96197" bIns="48098" numCol="1" spcCol="0" rtlCol="0" fromWordArt="0" anchor="ctr" anchorCtr="0" forceAA="0" compatLnSpc="1">
              <a:noAutofit/>
            </a:bodyPr>
            <a:lstStyle/>
            <a:p>
              <a:pPr lvl="0" algn="ctr"/>
              <a:r>
                <a:rPr lang="zh-CN" altLang="en-US" dirty="0">
                  <a:sym typeface="+mn-ea"/>
                </a:rPr>
                <a:t>7</a:t>
              </a:r>
              <a:endParaRPr lang="zh-CN" altLang="en-US" dirty="0">
                <a:sym typeface="+mn-ea"/>
              </a:endParaRPr>
            </a:p>
          </p:txBody>
        </p:sp>
      </p:grpSp>
      <p:cxnSp>
        <p:nvCxnSpPr>
          <p:cNvPr id="157" name="肘形连接符 156"/>
          <p:cNvCxnSpPr>
            <a:stCxn id="159" idx="0"/>
          </p:cNvCxnSpPr>
          <p:nvPr/>
        </p:nvCxnSpPr>
        <p:spPr>
          <a:xfrm rot="5400000" flipV="1">
            <a:off x="2345267" y="4603327"/>
            <a:ext cx="802640" cy="291253"/>
          </a:xfrm>
          <a:prstGeom prst="bentConnector2">
            <a:avLst/>
          </a:prstGeom>
          <a:ln>
            <a:solidFill>
              <a:srgbClr val="414455"/>
            </a:solidFill>
          </a:ln>
        </p:spPr>
        <p:style>
          <a:lnRef idx="1">
            <a:schemeClr val="accent1"/>
          </a:lnRef>
          <a:fillRef idx="0">
            <a:schemeClr val="accent1"/>
          </a:fillRef>
          <a:effectRef idx="0">
            <a:schemeClr val="accent1"/>
          </a:effectRef>
          <a:fontRef idx="minor">
            <a:schemeClr val="tx1"/>
          </a:fontRef>
        </p:style>
      </p:cxnSp>
      <p:grpSp>
        <p:nvGrpSpPr>
          <p:cNvPr id="158" name="组合 157"/>
          <p:cNvGrpSpPr/>
          <p:nvPr/>
        </p:nvGrpSpPr>
        <p:grpSpPr>
          <a:xfrm>
            <a:off x="2309299" y="3672351"/>
            <a:ext cx="582792" cy="676040"/>
            <a:chOff x="1109756" y="3090803"/>
            <a:chExt cx="583096" cy="676392"/>
          </a:xfrm>
          <a:solidFill>
            <a:srgbClr val="669900"/>
          </a:solidFill>
        </p:grpSpPr>
        <p:sp>
          <p:nvSpPr>
            <p:cNvPr id="159" name="六边形 158"/>
            <p:cNvSpPr/>
            <p:nvPr/>
          </p:nvSpPr>
          <p:spPr bwMode="auto">
            <a:xfrm rot="5400000">
              <a:off x="1063108" y="3137451"/>
              <a:ext cx="676392" cy="583096"/>
            </a:xfrm>
            <a:prstGeom prst="hexagon">
              <a:avLst/>
            </a:prstGeom>
            <a:solidFill>
              <a:srgbClr val="FFC400"/>
            </a:solidFill>
            <a:ln>
              <a:noFill/>
            </a:ln>
          </p:spPr>
          <p:style>
            <a:lnRef idx="2">
              <a:schemeClr val="accent5">
                <a:shade val="50000"/>
              </a:schemeClr>
            </a:lnRef>
            <a:fillRef idx="1">
              <a:schemeClr val="accent5"/>
            </a:fillRef>
            <a:effectRef idx="0">
              <a:schemeClr val="accent5"/>
            </a:effectRef>
            <a:fontRef idx="minor">
              <a:schemeClr val="lt1"/>
            </a:fontRef>
          </p:style>
          <p:txBody>
            <a:bodyPr vertOverflow="overflow" horzOverflow="overflow" vert="horz" wrap="square" lIns="96197" tIns="48098" rIns="96197" bIns="48098" numCol="1" spcCol="0" rtlCol="0" fromWordArt="0" anchor="ctr" anchorCtr="0" forceAA="0" compatLnSpc="1">
              <a:noAutofit/>
            </a:bodyPr>
            <a:lstStyle/>
            <a:p>
              <a:pPr lvl="0" algn="ctr"/>
              <a:endParaRPr lang="zh-CN" altLang="en-US" dirty="0">
                <a:sym typeface="+mn-ea"/>
              </a:endParaRPr>
            </a:p>
          </p:txBody>
        </p:sp>
        <p:sp>
          <p:nvSpPr>
            <p:cNvPr id="160" name="文本框 93"/>
            <p:cNvSpPr/>
            <p:nvPr/>
          </p:nvSpPr>
          <p:spPr bwMode="auto">
            <a:xfrm>
              <a:off x="1115002" y="3257956"/>
              <a:ext cx="577850" cy="371880"/>
            </a:xfrm>
            <a:prstGeom prst="rect">
              <a:avLst/>
            </a:prstGeom>
            <a:solidFill>
              <a:srgbClr val="FFC400"/>
            </a:solidFill>
            <a:ln>
              <a:noFill/>
            </a:ln>
          </p:spPr>
          <p:style>
            <a:lnRef idx="2">
              <a:schemeClr val="accent5">
                <a:shade val="50000"/>
              </a:schemeClr>
            </a:lnRef>
            <a:fillRef idx="1">
              <a:schemeClr val="accent5"/>
            </a:fillRef>
            <a:effectRef idx="0">
              <a:schemeClr val="accent5"/>
            </a:effectRef>
            <a:fontRef idx="minor">
              <a:schemeClr val="lt1"/>
            </a:fontRef>
          </p:style>
          <p:txBody>
            <a:bodyPr vertOverflow="overflow" horzOverflow="overflow" vert="horz" wrap="square" lIns="96197" tIns="48098" rIns="96197" bIns="48098" numCol="1" spcCol="0" rtlCol="0" fromWordArt="0" anchor="ctr" anchorCtr="0" forceAA="0" compatLnSpc="1">
              <a:noAutofit/>
            </a:bodyPr>
            <a:lstStyle/>
            <a:p>
              <a:pPr lvl="0" algn="ctr"/>
              <a:r>
                <a:rPr lang="zh-CN" altLang="en-US" dirty="0">
                  <a:sym typeface="+mn-ea"/>
                </a:rPr>
                <a:t>2</a:t>
              </a:r>
              <a:endParaRPr lang="zh-CN" altLang="en-US" dirty="0">
                <a:sym typeface="+mn-ea"/>
              </a:endParaRPr>
            </a:p>
          </p:txBody>
        </p:sp>
      </p:grpSp>
      <p:sp>
        <p:nvSpPr>
          <p:cNvPr id="163" name="文本框 96"/>
          <p:cNvSpPr txBox="1"/>
          <p:nvPr/>
        </p:nvSpPr>
        <p:spPr>
          <a:xfrm>
            <a:off x="2892213" y="4936067"/>
            <a:ext cx="1412240" cy="411444"/>
          </a:xfrm>
          <a:prstGeom prst="roundRect">
            <a:avLst/>
          </a:prstGeom>
          <a:solidFill>
            <a:schemeClr val="bg1">
              <a:lumMod val="75000"/>
              <a:alpha val="0"/>
            </a:schemeClr>
          </a:solidFill>
        </p:spPr>
        <p:txBody>
          <a:bodyPr wrap="square" rtlCol="0">
            <a:spAutoFit/>
          </a:bodyPr>
          <a:lstStyle/>
          <a:p>
            <a:pPr lvl="0" algn="ctr"/>
            <a:r>
              <a:rPr lang="zh-CN" altLang="en-US" dirty="0">
                <a:solidFill>
                  <a:schemeClr val="tx1">
                    <a:lumMod val="85000"/>
                    <a:lumOff val="15000"/>
                  </a:schemeClr>
                </a:solidFill>
                <a:latin typeface="微软雅黑" panose="020B0503020204020204" pitchFamily="34" charset="-122"/>
                <a:ea typeface="微软雅黑" panose="020B0503020204020204" pitchFamily="34" charset="-122"/>
                <a:sym typeface="+mn-ea"/>
              </a:rPr>
              <a:t>项目立项</a:t>
            </a:r>
            <a:endParaRPr lang="zh-CN" altLang="en-US" dirty="0">
              <a:solidFill>
                <a:schemeClr val="tx1">
                  <a:lumMod val="85000"/>
                  <a:lumOff val="15000"/>
                </a:schemeClr>
              </a:solidFill>
              <a:latin typeface="微软雅黑" panose="020B0503020204020204" pitchFamily="34" charset="-122"/>
              <a:ea typeface="微软雅黑" panose="020B0503020204020204" pitchFamily="34" charset="-122"/>
              <a:sym typeface="+mn-ea"/>
            </a:endParaRPr>
          </a:p>
        </p:txBody>
      </p:sp>
      <p:cxnSp>
        <p:nvCxnSpPr>
          <p:cNvPr id="164" name="肘形连接符 163"/>
          <p:cNvCxnSpPr>
            <a:stCxn id="166" idx="0"/>
          </p:cNvCxnSpPr>
          <p:nvPr/>
        </p:nvCxnSpPr>
        <p:spPr>
          <a:xfrm rot="16200000" flipH="1">
            <a:off x="4924451" y="4603683"/>
            <a:ext cx="801980" cy="291396"/>
          </a:xfrm>
          <a:prstGeom prst="bentConnector2">
            <a:avLst/>
          </a:prstGeom>
          <a:ln>
            <a:solidFill>
              <a:srgbClr val="414455"/>
            </a:solidFill>
          </a:ln>
        </p:spPr>
        <p:style>
          <a:lnRef idx="1">
            <a:schemeClr val="accent1"/>
          </a:lnRef>
          <a:fillRef idx="0">
            <a:schemeClr val="accent1"/>
          </a:fillRef>
          <a:effectRef idx="0">
            <a:schemeClr val="accent1"/>
          </a:effectRef>
          <a:fontRef idx="minor">
            <a:schemeClr val="tx1"/>
          </a:fontRef>
        </p:style>
      </p:cxnSp>
      <p:grpSp>
        <p:nvGrpSpPr>
          <p:cNvPr id="165" name="组合 164"/>
          <p:cNvGrpSpPr/>
          <p:nvPr/>
        </p:nvGrpSpPr>
        <p:grpSpPr>
          <a:xfrm>
            <a:off x="4888347" y="3672351"/>
            <a:ext cx="582792" cy="676040"/>
            <a:chOff x="1109756" y="3090803"/>
            <a:chExt cx="583096" cy="676392"/>
          </a:xfrm>
          <a:solidFill>
            <a:srgbClr val="669900"/>
          </a:solidFill>
        </p:grpSpPr>
        <p:sp>
          <p:nvSpPr>
            <p:cNvPr id="166" name="六边形 165"/>
            <p:cNvSpPr/>
            <p:nvPr/>
          </p:nvSpPr>
          <p:spPr bwMode="auto">
            <a:xfrm rot="5400000">
              <a:off x="1063108" y="3137451"/>
              <a:ext cx="676392" cy="583096"/>
            </a:xfrm>
            <a:prstGeom prst="hexagon">
              <a:avLst/>
            </a:prstGeom>
            <a:solidFill>
              <a:srgbClr val="FFC400"/>
            </a:solidFill>
            <a:ln>
              <a:noFill/>
            </a:ln>
          </p:spPr>
          <p:style>
            <a:lnRef idx="2">
              <a:schemeClr val="accent5">
                <a:shade val="50000"/>
              </a:schemeClr>
            </a:lnRef>
            <a:fillRef idx="1">
              <a:schemeClr val="accent5"/>
            </a:fillRef>
            <a:effectRef idx="0">
              <a:schemeClr val="accent5"/>
            </a:effectRef>
            <a:fontRef idx="minor">
              <a:schemeClr val="lt1"/>
            </a:fontRef>
          </p:style>
          <p:txBody>
            <a:bodyPr vertOverflow="overflow" horzOverflow="overflow" vert="horz" wrap="square" lIns="96197" tIns="48098" rIns="96197" bIns="48098" numCol="1" spcCol="0" rtlCol="0" fromWordArt="0" anchor="ctr" anchorCtr="0" forceAA="0" compatLnSpc="1">
              <a:noAutofit/>
            </a:bodyPr>
            <a:lstStyle/>
            <a:p>
              <a:pPr lvl="0" algn="ctr"/>
              <a:endParaRPr lang="zh-CN" altLang="en-US" dirty="0">
                <a:sym typeface="+mn-ea"/>
              </a:endParaRPr>
            </a:p>
          </p:txBody>
        </p:sp>
        <p:sp>
          <p:nvSpPr>
            <p:cNvPr id="167" name="文本框 101"/>
            <p:cNvSpPr/>
            <p:nvPr/>
          </p:nvSpPr>
          <p:spPr bwMode="auto">
            <a:xfrm>
              <a:off x="1115002" y="3257956"/>
              <a:ext cx="577850" cy="371880"/>
            </a:xfrm>
            <a:prstGeom prst="rect">
              <a:avLst/>
            </a:prstGeom>
            <a:solidFill>
              <a:srgbClr val="FFC400"/>
            </a:solidFill>
            <a:ln>
              <a:noFill/>
            </a:ln>
          </p:spPr>
          <p:style>
            <a:lnRef idx="2">
              <a:schemeClr val="accent5">
                <a:shade val="50000"/>
              </a:schemeClr>
            </a:lnRef>
            <a:fillRef idx="1">
              <a:schemeClr val="accent5"/>
            </a:fillRef>
            <a:effectRef idx="0">
              <a:schemeClr val="accent5"/>
            </a:effectRef>
            <a:fontRef idx="minor">
              <a:schemeClr val="lt1"/>
            </a:fontRef>
          </p:style>
          <p:txBody>
            <a:bodyPr vertOverflow="overflow" horzOverflow="overflow" vert="horz" wrap="square" lIns="96197" tIns="48098" rIns="96197" bIns="48098" numCol="1" spcCol="0" rtlCol="0" fromWordArt="0" anchor="ctr" anchorCtr="0" forceAA="0" compatLnSpc="1">
              <a:noAutofit/>
            </a:bodyPr>
            <a:lstStyle/>
            <a:p>
              <a:pPr lvl="0" algn="ctr"/>
              <a:r>
                <a:rPr lang="zh-CN" altLang="en-US" dirty="0">
                  <a:sym typeface="+mn-ea"/>
                </a:rPr>
                <a:t>4</a:t>
              </a:r>
              <a:endParaRPr lang="zh-CN" altLang="en-US" dirty="0">
                <a:sym typeface="+mn-ea"/>
              </a:endParaRPr>
            </a:p>
          </p:txBody>
        </p:sp>
      </p:grpSp>
      <p:cxnSp>
        <p:nvCxnSpPr>
          <p:cNvPr id="171" name="肘形连接符 170"/>
          <p:cNvCxnSpPr>
            <a:stCxn id="173" idx="0"/>
          </p:cNvCxnSpPr>
          <p:nvPr/>
        </p:nvCxnSpPr>
        <p:spPr>
          <a:xfrm rot="16200000" flipH="1">
            <a:off x="7503500" y="4603683"/>
            <a:ext cx="801980" cy="291396"/>
          </a:xfrm>
          <a:prstGeom prst="bentConnector2">
            <a:avLst/>
          </a:prstGeom>
          <a:ln>
            <a:solidFill>
              <a:srgbClr val="414455"/>
            </a:solidFill>
          </a:ln>
        </p:spPr>
        <p:style>
          <a:lnRef idx="1">
            <a:schemeClr val="accent1"/>
          </a:lnRef>
          <a:fillRef idx="0">
            <a:schemeClr val="accent1"/>
          </a:fillRef>
          <a:effectRef idx="0">
            <a:schemeClr val="accent1"/>
          </a:effectRef>
          <a:fontRef idx="minor">
            <a:schemeClr val="tx1"/>
          </a:fontRef>
        </p:style>
      </p:cxnSp>
      <p:grpSp>
        <p:nvGrpSpPr>
          <p:cNvPr id="172" name="组合 171"/>
          <p:cNvGrpSpPr/>
          <p:nvPr/>
        </p:nvGrpSpPr>
        <p:grpSpPr>
          <a:xfrm>
            <a:off x="7467396" y="3672351"/>
            <a:ext cx="582792" cy="676040"/>
            <a:chOff x="1109756" y="3090803"/>
            <a:chExt cx="583096" cy="676392"/>
          </a:xfrm>
          <a:solidFill>
            <a:srgbClr val="669900"/>
          </a:solidFill>
        </p:grpSpPr>
        <p:sp>
          <p:nvSpPr>
            <p:cNvPr id="173" name="六边形 172"/>
            <p:cNvSpPr/>
            <p:nvPr/>
          </p:nvSpPr>
          <p:spPr bwMode="auto">
            <a:xfrm rot="5400000">
              <a:off x="1063108" y="3137451"/>
              <a:ext cx="676392" cy="583096"/>
            </a:xfrm>
            <a:prstGeom prst="hexagon">
              <a:avLst/>
            </a:prstGeom>
            <a:solidFill>
              <a:srgbClr val="FFC400"/>
            </a:solidFill>
            <a:ln>
              <a:noFill/>
            </a:ln>
          </p:spPr>
          <p:style>
            <a:lnRef idx="2">
              <a:schemeClr val="accent5">
                <a:shade val="50000"/>
              </a:schemeClr>
            </a:lnRef>
            <a:fillRef idx="1">
              <a:schemeClr val="accent5"/>
            </a:fillRef>
            <a:effectRef idx="0">
              <a:schemeClr val="accent5"/>
            </a:effectRef>
            <a:fontRef idx="minor">
              <a:schemeClr val="lt1"/>
            </a:fontRef>
          </p:style>
          <p:txBody>
            <a:bodyPr vertOverflow="overflow" horzOverflow="overflow" vert="horz" wrap="square" lIns="96197" tIns="48098" rIns="96197" bIns="48098" numCol="1" spcCol="0" rtlCol="0" fromWordArt="0" anchor="ctr" anchorCtr="0" forceAA="0" compatLnSpc="1">
              <a:noAutofit/>
            </a:bodyPr>
            <a:lstStyle/>
            <a:p>
              <a:pPr lvl="0" algn="ctr"/>
              <a:endParaRPr lang="zh-CN" altLang="en-US" dirty="0">
                <a:sym typeface="+mn-ea"/>
              </a:endParaRPr>
            </a:p>
          </p:txBody>
        </p:sp>
        <p:sp>
          <p:nvSpPr>
            <p:cNvPr id="174" name="文本框 108"/>
            <p:cNvSpPr/>
            <p:nvPr/>
          </p:nvSpPr>
          <p:spPr bwMode="auto">
            <a:xfrm>
              <a:off x="1115002" y="3257956"/>
              <a:ext cx="577850" cy="371880"/>
            </a:xfrm>
            <a:prstGeom prst="rect">
              <a:avLst/>
            </a:prstGeom>
            <a:solidFill>
              <a:srgbClr val="FFC400"/>
            </a:solidFill>
            <a:ln>
              <a:noFill/>
            </a:ln>
          </p:spPr>
          <p:style>
            <a:lnRef idx="2">
              <a:schemeClr val="accent5">
                <a:shade val="50000"/>
              </a:schemeClr>
            </a:lnRef>
            <a:fillRef idx="1">
              <a:schemeClr val="accent5"/>
            </a:fillRef>
            <a:effectRef idx="0">
              <a:schemeClr val="accent5"/>
            </a:effectRef>
            <a:fontRef idx="minor">
              <a:schemeClr val="lt1"/>
            </a:fontRef>
          </p:style>
          <p:txBody>
            <a:bodyPr vertOverflow="overflow" horzOverflow="overflow" vert="horz" wrap="square" lIns="96197" tIns="48098" rIns="96197" bIns="48098" numCol="1" spcCol="0" rtlCol="0" fromWordArt="0" anchor="ctr" anchorCtr="0" forceAA="0" compatLnSpc="1">
              <a:noAutofit/>
            </a:bodyPr>
            <a:lstStyle/>
            <a:p>
              <a:pPr lvl="0" algn="ctr"/>
              <a:r>
                <a:rPr lang="zh-CN" altLang="en-US" dirty="0">
                  <a:sym typeface="+mn-ea"/>
                </a:rPr>
                <a:t>6</a:t>
              </a:r>
              <a:endParaRPr lang="zh-CN" altLang="en-US" dirty="0">
                <a:sym typeface="+mn-ea"/>
              </a:endParaRPr>
            </a:p>
          </p:txBody>
        </p:sp>
      </p:grpSp>
      <p:grpSp>
        <p:nvGrpSpPr>
          <p:cNvPr id="178" name="组合 177"/>
          <p:cNvGrpSpPr/>
          <p:nvPr/>
        </p:nvGrpSpPr>
        <p:grpSpPr>
          <a:xfrm>
            <a:off x="10046441" y="3672351"/>
            <a:ext cx="582792" cy="676040"/>
            <a:chOff x="1109756" y="3090803"/>
            <a:chExt cx="583096" cy="676392"/>
          </a:xfrm>
          <a:solidFill>
            <a:srgbClr val="669900"/>
          </a:solidFill>
        </p:grpSpPr>
        <p:sp>
          <p:nvSpPr>
            <p:cNvPr id="179" name="六边形 178"/>
            <p:cNvSpPr/>
            <p:nvPr/>
          </p:nvSpPr>
          <p:spPr bwMode="auto">
            <a:xfrm rot="5400000">
              <a:off x="1063108" y="3137451"/>
              <a:ext cx="676392" cy="583096"/>
            </a:xfrm>
            <a:prstGeom prst="hexagon">
              <a:avLst/>
            </a:prstGeom>
            <a:solidFill>
              <a:srgbClr val="FFC400"/>
            </a:solidFill>
            <a:ln>
              <a:noFill/>
            </a:ln>
          </p:spPr>
          <p:style>
            <a:lnRef idx="2">
              <a:schemeClr val="accent5">
                <a:shade val="50000"/>
              </a:schemeClr>
            </a:lnRef>
            <a:fillRef idx="1">
              <a:schemeClr val="accent5"/>
            </a:fillRef>
            <a:effectRef idx="0">
              <a:schemeClr val="accent5"/>
            </a:effectRef>
            <a:fontRef idx="minor">
              <a:schemeClr val="lt1"/>
            </a:fontRef>
          </p:style>
          <p:txBody>
            <a:bodyPr vertOverflow="overflow" horzOverflow="overflow" vert="horz" wrap="square" lIns="96197" tIns="48098" rIns="96197" bIns="48098" numCol="1" spcCol="0" rtlCol="0" fromWordArt="0" anchor="ctr" anchorCtr="0" forceAA="0" compatLnSpc="1">
              <a:noAutofit/>
            </a:bodyPr>
            <a:lstStyle/>
            <a:p>
              <a:pPr lvl="0" algn="ctr"/>
              <a:endParaRPr lang="zh-CN" altLang="en-US" dirty="0">
                <a:sym typeface="+mn-ea"/>
              </a:endParaRPr>
            </a:p>
          </p:txBody>
        </p:sp>
        <p:sp>
          <p:nvSpPr>
            <p:cNvPr id="180" name="文本框 114"/>
            <p:cNvSpPr/>
            <p:nvPr/>
          </p:nvSpPr>
          <p:spPr bwMode="auto">
            <a:xfrm>
              <a:off x="1123310" y="3257683"/>
              <a:ext cx="506570" cy="378657"/>
            </a:xfrm>
            <a:prstGeom prst="rect">
              <a:avLst/>
            </a:prstGeom>
            <a:solidFill>
              <a:srgbClr val="FFC400"/>
            </a:solidFill>
            <a:ln>
              <a:noFill/>
            </a:ln>
          </p:spPr>
          <p:style>
            <a:lnRef idx="2">
              <a:schemeClr val="accent5">
                <a:shade val="50000"/>
              </a:schemeClr>
            </a:lnRef>
            <a:fillRef idx="1">
              <a:schemeClr val="accent5"/>
            </a:fillRef>
            <a:effectRef idx="0">
              <a:schemeClr val="accent5"/>
            </a:effectRef>
            <a:fontRef idx="minor">
              <a:schemeClr val="lt1"/>
            </a:fontRef>
          </p:style>
          <p:txBody>
            <a:bodyPr vertOverflow="overflow" horzOverflow="overflow" vert="horz" wrap="square" lIns="96197" tIns="48098" rIns="96197" bIns="48098" numCol="1" spcCol="0" rtlCol="0" fromWordArt="0" anchor="ctr" anchorCtr="0" forceAA="0" compatLnSpc="1">
              <a:noAutofit/>
            </a:bodyPr>
            <a:lstStyle/>
            <a:p>
              <a:pPr lvl="0" algn="ctr"/>
              <a:r>
                <a:rPr lang="zh-CN" altLang="en-US" dirty="0">
                  <a:sym typeface="+mn-ea"/>
                </a:rPr>
                <a:t>8</a:t>
              </a:r>
              <a:endParaRPr lang="zh-CN" altLang="en-US" dirty="0">
                <a:sym typeface="+mn-ea"/>
              </a:endParaRPr>
            </a:p>
          </p:txBody>
        </p:sp>
      </p:grpSp>
      <p:sp>
        <p:nvSpPr>
          <p:cNvPr id="67" name="文本框 66"/>
          <p:cNvSpPr txBox="1"/>
          <p:nvPr/>
        </p:nvSpPr>
        <p:spPr>
          <a:xfrm>
            <a:off x="4130501" y="2675617"/>
            <a:ext cx="1340628" cy="645160"/>
          </a:xfrm>
          <a:prstGeom prst="rect">
            <a:avLst/>
          </a:prstGeom>
          <a:solidFill>
            <a:schemeClr val="bg1">
              <a:lumMod val="75000"/>
              <a:alpha val="0"/>
            </a:schemeClr>
          </a:solidFill>
        </p:spPr>
        <p:txBody>
          <a:bodyPr wrap="square" rtlCol="0">
            <a:spAutoFit/>
          </a:bodyPr>
          <a:lstStyle/>
          <a:p>
            <a:pPr lvl="0" algn="ctr"/>
            <a:r>
              <a:rPr lang="en-US" altLang="zh-CN" dirty="0">
                <a:solidFill>
                  <a:schemeClr val="tx1">
                    <a:lumMod val="85000"/>
                    <a:lumOff val="15000"/>
                  </a:schemeClr>
                </a:solidFill>
                <a:latin typeface="微软雅黑" panose="020B0503020204020204" pitchFamily="34" charset="-122"/>
                <a:ea typeface="微软雅黑" panose="020B0503020204020204" pitchFamily="34" charset="-122"/>
                <a:sym typeface="+mn-ea"/>
              </a:rPr>
              <a:t>A</a:t>
            </a:r>
            <a:r>
              <a:rPr lang="zh-CN" altLang="en-US" dirty="0">
                <a:solidFill>
                  <a:schemeClr val="tx1">
                    <a:lumMod val="85000"/>
                    <a:lumOff val="15000"/>
                  </a:schemeClr>
                </a:solidFill>
                <a:latin typeface="微软雅黑" panose="020B0503020204020204" pitchFamily="34" charset="-122"/>
                <a:ea typeface="微软雅黑" panose="020B0503020204020204" pitchFamily="34" charset="-122"/>
                <a:sym typeface="+mn-ea"/>
              </a:rPr>
              <a:t>角</a:t>
            </a:r>
            <a:r>
              <a:rPr lang="en-US" altLang="zh-CN" dirty="0">
                <a:solidFill>
                  <a:schemeClr val="tx1">
                    <a:lumMod val="85000"/>
                    <a:lumOff val="15000"/>
                  </a:schemeClr>
                </a:solidFill>
                <a:latin typeface="微软雅黑" panose="020B0503020204020204" pitchFamily="34" charset="-122"/>
                <a:ea typeface="微软雅黑" panose="020B0503020204020204" pitchFamily="34" charset="-122"/>
                <a:sym typeface="+mn-ea"/>
              </a:rPr>
              <a:t>B</a:t>
            </a:r>
            <a:r>
              <a:rPr lang="zh-CN" altLang="en-US" dirty="0">
                <a:solidFill>
                  <a:schemeClr val="tx1">
                    <a:lumMod val="85000"/>
                    <a:lumOff val="15000"/>
                  </a:schemeClr>
                </a:solidFill>
                <a:latin typeface="微软雅黑" panose="020B0503020204020204" pitchFamily="34" charset="-122"/>
                <a:ea typeface="微软雅黑" panose="020B0503020204020204" pitchFamily="34" charset="-122"/>
                <a:sym typeface="+mn-ea"/>
              </a:rPr>
              <a:t>角</a:t>
            </a:r>
            <a:r>
              <a:rPr lang="zh-CN" altLang="en-US" dirty="0">
                <a:solidFill>
                  <a:schemeClr val="tx1">
                    <a:lumMod val="85000"/>
                    <a:lumOff val="15000"/>
                  </a:schemeClr>
                </a:solidFill>
                <a:latin typeface="微软雅黑" panose="020B0503020204020204" pitchFamily="34" charset="-122"/>
                <a:ea typeface="微软雅黑" panose="020B0503020204020204" pitchFamily="34" charset="-122"/>
                <a:sym typeface="+mn-ea"/>
              </a:rPr>
              <a:t>联合尽调</a:t>
            </a:r>
            <a:endParaRPr lang="zh-CN" altLang="en-US" dirty="0">
              <a:solidFill>
                <a:schemeClr val="tx1">
                  <a:lumMod val="85000"/>
                  <a:lumOff val="15000"/>
                </a:schemeClr>
              </a:solidFill>
              <a:latin typeface="微软雅黑" panose="020B0503020204020204" pitchFamily="34" charset="-122"/>
              <a:ea typeface="微软雅黑" panose="020B0503020204020204" pitchFamily="34" charset="-122"/>
              <a:sym typeface="+mn-ea"/>
            </a:endParaRPr>
          </a:p>
        </p:txBody>
      </p:sp>
      <p:sp>
        <p:nvSpPr>
          <p:cNvPr id="68" name="文本框 96"/>
          <p:cNvSpPr txBox="1"/>
          <p:nvPr/>
        </p:nvSpPr>
        <p:spPr>
          <a:xfrm>
            <a:off x="5470844" y="4869412"/>
            <a:ext cx="1412599" cy="408148"/>
          </a:xfrm>
          <a:prstGeom prst="roundRect">
            <a:avLst/>
          </a:prstGeom>
          <a:solidFill>
            <a:schemeClr val="bg1">
              <a:lumMod val="75000"/>
              <a:alpha val="0"/>
            </a:schemeClr>
          </a:solidFill>
        </p:spPr>
        <p:txBody>
          <a:bodyPr wrap="square" rtlCol="0">
            <a:spAutoFit/>
          </a:bodyPr>
          <a:lstStyle/>
          <a:p>
            <a:pPr lvl="0" algn="ctr"/>
            <a:r>
              <a:rPr lang="zh-CN" altLang="en-US" dirty="0">
                <a:solidFill>
                  <a:schemeClr val="tx1">
                    <a:lumMod val="85000"/>
                    <a:lumOff val="15000"/>
                  </a:schemeClr>
                </a:solidFill>
                <a:latin typeface="微软雅黑" panose="020B0503020204020204" pitchFamily="34" charset="-122"/>
                <a:ea typeface="微软雅黑" panose="020B0503020204020204" pitchFamily="34" charset="-122"/>
                <a:sym typeface="+mn-ea"/>
              </a:rPr>
              <a:t>风险审查</a:t>
            </a:r>
            <a:endParaRPr lang="zh-CN" altLang="en-US" dirty="0">
              <a:solidFill>
                <a:schemeClr val="tx1">
                  <a:lumMod val="85000"/>
                  <a:lumOff val="15000"/>
                </a:schemeClr>
              </a:solidFill>
              <a:latin typeface="微软雅黑" panose="020B0503020204020204" pitchFamily="34" charset="-122"/>
              <a:ea typeface="微软雅黑" panose="020B0503020204020204" pitchFamily="34" charset="-122"/>
              <a:sym typeface="+mn-ea"/>
            </a:endParaRPr>
          </a:p>
        </p:txBody>
      </p:sp>
      <p:sp>
        <p:nvSpPr>
          <p:cNvPr id="69" name="文本框 66"/>
          <p:cNvSpPr txBox="1"/>
          <p:nvPr/>
        </p:nvSpPr>
        <p:spPr>
          <a:xfrm>
            <a:off x="6883153" y="2675591"/>
            <a:ext cx="1340628" cy="368300"/>
          </a:xfrm>
          <a:prstGeom prst="rect">
            <a:avLst/>
          </a:prstGeom>
          <a:solidFill>
            <a:schemeClr val="bg1">
              <a:lumMod val="75000"/>
              <a:alpha val="0"/>
            </a:schemeClr>
          </a:solidFill>
        </p:spPr>
        <p:txBody>
          <a:bodyPr wrap="square" rtlCol="0">
            <a:spAutoFit/>
          </a:bodyPr>
          <a:lstStyle/>
          <a:p>
            <a:pPr lvl="0" algn="ctr"/>
            <a:r>
              <a:rPr lang="zh-CN" altLang="en-US" dirty="0">
                <a:solidFill>
                  <a:schemeClr val="tx1">
                    <a:lumMod val="85000"/>
                    <a:lumOff val="15000"/>
                  </a:schemeClr>
                </a:solidFill>
                <a:latin typeface="微软雅黑" panose="020B0503020204020204" pitchFamily="34" charset="-122"/>
                <a:ea typeface="微软雅黑" panose="020B0503020204020204" pitchFamily="34" charset="-122"/>
                <a:sym typeface="+mn-ea"/>
              </a:rPr>
              <a:t>决策审批</a:t>
            </a:r>
            <a:endParaRPr lang="zh-CN" altLang="en-US" dirty="0">
              <a:solidFill>
                <a:schemeClr val="tx1">
                  <a:lumMod val="85000"/>
                  <a:lumOff val="15000"/>
                </a:schemeClr>
              </a:solidFill>
              <a:latin typeface="微软雅黑" panose="020B0503020204020204" pitchFamily="34" charset="-122"/>
              <a:ea typeface="微软雅黑" panose="020B0503020204020204" pitchFamily="34" charset="-122"/>
              <a:sym typeface="+mn-ea"/>
            </a:endParaRPr>
          </a:p>
        </p:txBody>
      </p:sp>
      <p:sp>
        <p:nvSpPr>
          <p:cNvPr id="70" name="文本框 96"/>
          <p:cNvSpPr txBox="1"/>
          <p:nvPr/>
        </p:nvSpPr>
        <p:spPr>
          <a:xfrm>
            <a:off x="8049929" y="4932065"/>
            <a:ext cx="1340628" cy="368300"/>
          </a:xfrm>
          <a:prstGeom prst="rect">
            <a:avLst/>
          </a:prstGeom>
          <a:solidFill>
            <a:schemeClr val="bg1">
              <a:lumMod val="75000"/>
              <a:alpha val="0"/>
            </a:schemeClr>
          </a:solidFill>
        </p:spPr>
        <p:txBody>
          <a:bodyPr wrap="square" rtlCol="0">
            <a:spAutoFit/>
          </a:bodyPr>
          <a:lstStyle/>
          <a:p>
            <a:pPr lvl="0" algn="ctr"/>
            <a:r>
              <a:rPr lang="zh-CN" altLang="en-US" dirty="0">
                <a:solidFill>
                  <a:schemeClr val="tx1">
                    <a:lumMod val="85000"/>
                    <a:lumOff val="15000"/>
                  </a:schemeClr>
                </a:solidFill>
                <a:latin typeface="微软雅黑" panose="020B0503020204020204" pitchFamily="34" charset="-122"/>
                <a:ea typeface="微软雅黑" panose="020B0503020204020204" pitchFamily="34" charset="-122"/>
                <a:sym typeface="+mn-ea"/>
              </a:rPr>
              <a:t>签订合同</a:t>
            </a:r>
            <a:endParaRPr lang="zh-CN" altLang="en-US" dirty="0">
              <a:solidFill>
                <a:schemeClr val="tx1">
                  <a:lumMod val="85000"/>
                  <a:lumOff val="15000"/>
                </a:schemeClr>
              </a:solidFill>
              <a:latin typeface="微软雅黑" panose="020B0503020204020204" pitchFamily="34" charset="-122"/>
              <a:ea typeface="微软雅黑" panose="020B0503020204020204" pitchFamily="34" charset="-122"/>
              <a:sym typeface="+mn-ea"/>
            </a:endParaRPr>
          </a:p>
        </p:txBody>
      </p:sp>
      <p:sp>
        <p:nvSpPr>
          <p:cNvPr id="71" name="文本框 66"/>
          <p:cNvSpPr txBox="1"/>
          <p:nvPr/>
        </p:nvSpPr>
        <p:spPr>
          <a:xfrm>
            <a:off x="9300525" y="2675591"/>
            <a:ext cx="1340628" cy="368300"/>
          </a:xfrm>
          <a:prstGeom prst="rect">
            <a:avLst/>
          </a:prstGeom>
          <a:solidFill>
            <a:schemeClr val="bg1">
              <a:lumMod val="75000"/>
              <a:alpha val="0"/>
            </a:schemeClr>
          </a:solidFill>
        </p:spPr>
        <p:txBody>
          <a:bodyPr wrap="square" rtlCol="0">
            <a:spAutoFit/>
          </a:bodyPr>
          <a:lstStyle/>
          <a:p>
            <a:pPr lvl="0" algn="ctr"/>
            <a:r>
              <a:rPr lang="zh-CN" altLang="en-US" dirty="0">
                <a:solidFill>
                  <a:schemeClr val="tx1">
                    <a:lumMod val="85000"/>
                    <a:lumOff val="15000"/>
                  </a:schemeClr>
                </a:solidFill>
                <a:latin typeface="微软雅黑" panose="020B0503020204020204" pitchFamily="34" charset="-122"/>
                <a:ea typeface="微软雅黑" panose="020B0503020204020204" pitchFamily="34" charset="-122"/>
                <a:sym typeface="+mn-ea"/>
              </a:rPr>
              <a:t>银行放款</a:t>
            </a:r>
            <a:endParaRPr lang="zh-CN" altLang="en-US" dirty="0">
              <a:solidFill>
                <a:schemeClr val="tx1">
                  <a:lumMod val="85000"/>
                  <a:lumOff val="15000"/>
                </a:schemeClr>
              </a:solidFill>
              <a:latin typeface="微软雅黑" panose="020B0503020204020204" pitchFamily="34" charset="-122"/>
              <a:ea typeface="微软雅黑" panose="020B0503020204020204" pitchFamily="34" charset="-122"/>
              <a:sym typeface="+mn-ea"/>
            </a:endParaRPr>
          </a:p>
        </p:txBody>
      </p:sp>
      <p:cxnSp>
        <p:nvCxnSpPr>
          <p:cNvPr id="72" name="肘形连接符 170"/>
          <p:cNvCxnSpPr/>
          <p:nvPr/>
        </p:nvCxnSpPr>
        <p:spPr>
          <a:xfrm rot="16200000" flipH="1">
            <a:off x="10094439" y="4548097"/>
            <a:ext cx="801980" cy="291396"/>
          </a:xfrm>
          <a:prstGeom prst="bentConnector2">
            <a:avLst/>
          </a:prstGeom>
          <a:ln>
            <a:solidFill>
              <a:srgbClr val="414455"/>
            </a:solidFill>
          </a:ln>
        </p:spPr>
        <p:style>
          <a:lnRef idx="1">
            <a:schemeClr val="accent1"/>
          </a:lnRef>
          <a:fillRef idx="0">
            <a:schemeClr val="accent1"/>
          </a:fillRef>
          <a:effectRef idx="0">
            <a:schemeClr val="accent1"/>
          </a:effectRef>
          <a:fontRef idx="minor">
            <a:schemeClr val="tx1"/>
          </a:fontRef>
        </p:style>
      </p:cxnSp>
      <p:sp>
        <p:nvSpPr>
          <p:cNvPr id="74" name="文本框 96"/>
          <p:cNvSpPr txBox="1"/>
          <p:nvPr/>
        </p:nvSpPr>
        <p:spPr>
          <a:xfrm>
            <a:off x="10679815" y="4868859"/>
            <a:ext cx="1268657" cy="368300"/>
          </a:xfrm>
          <a:prstGeom prst="rect">
            <a:avLst/>
          </a:prstGeom>
          <a:solidFill>
            <a:schemeClr val="bg1">
              <a:lumMod val="75000"/>
              <a:alpha val="0"/>
            </a:schemeClr>
          </a:solidFill>
        </p:spPr>
        <p:txBody>
          <a:bodyPr wrap="square" rtlCol="0">
            <a:spAutoFit/>
          </a:bodyPr>
          <a:lstStyle/>
          <a:p>
            <a:pPr lvl="0" algn="ctr"/>
            <a:r>
              <a:rPr lang="zh-CN" altLang="en-US" dirty="0">
                <a:solidFill>
                  <a:schemeClr val="tx1">
                    <a:lumMod val="85000"/>
                    <a:lumOff val="15000"/>
                  </a:schemeClr>
                </a:solidFill>
                <a:latin typeface="微软雅黑" panose="020B0503020204020204" pitchFamily="34" charset="-122"/>
                <a:ea typeface="微软雅黑" panose="020B0503020204020204" pitchFamily="34" charset="-122"/>
                <a:sym typeface="+mn-ea"/>
              </a:rPr>
              <a:t>保后管理</a:t>
            </a:r>
            <a:endParaRPr lang="zh-CN" altLang="en-US" dirty="0">
              <a:solidFill>
                <a:schemeClr val="tx1">
                  <a:lumMod val="85000"/>
                  <a:lumOff val="15000"/>
                </a:schemeClr>
              </a:solidFill>
              <a:latin typeface="微软雅黑" panose="020B0503020204020204" pitchFamily="34" charset="-122"/>
              <a:ea typeface="微软雅黑" panose="020B0503020204020204" pitchFamily="34" charset="-122"/>
              <a:sym typeface="+mn-ea"/>
            </a:endParaRPr>
          </a:p>
        </p:txBody>
      </p:sp>
      <p:sp>
        <p:nvSpPr>
          <p:cNvPr id="32" name="文本框 31"/>
          <p:cNvSpPr txBox="1"/>
          <p:nvPr/>
        </p:nvSpPr>
        <p:spPr>
          <a:xfrm>
            <a:off x="1038225" y="545783"/>
            <a:ext cx="3265805" cy="521970"/>
          </a:xfrm>
          <a:prstGeom prst="rect">
            <a:avLst/>
          </a:prstGeom>
          <a:noFill/>
        </p:spPr>
        <p:txBody>
          <a:bodyPr wrap="square" rtlCol="0" anchor="ctr">
            <a:spAutoFit/>
          </a:bodyPr>
          <a:p>
            <a:pPr algn="ctr"/>
            <a:r>
              <a:rPr lang="en-US" altLang="zh-CN" sz="2800" b="1"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sym typeface="+mn-ea"/>
              </a:rPr>
              <a:t>4.</a:t>
            </a:r>
            <a:r>
              <a:rPr lang="en-US" altLang="zh-CN" sz="2800" b="1" dirty="0">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sym typeface="Adidas Unity" pitchFamily="2" charset="0"/>
              </a:rPr>
              <a:t>3  </a:t>
            </a:r>
            <a:r>
              <a:rPr lang="zh-CN" altLang="en-US" sz="2800" b="1">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rPr>
              <a:t>业 务 流 程</a:t>
            </a:r>
            <a:endParaRPr lang="zh-CN" altLang="en-US" sz="2800" b="1">
              <a:solidFill>
                <a:schemeClr val="tx1"/>
              </a:solidFill>
              <a:effectLst/>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文本框 1"/>
          <p:cNvSpPr txBox="1"/>
          <p:nvPr/>
        </p:nvSpPr>
        <p:spPr>
          <a:xfrm>
            <a:off x="1343660" y="1810385"/>
            <a:ext cx="1372235" cy="737235"/>
          </a:xfrm>
          <a:prstGeom prst="rect">
            <a:avLst/>
          </a:prstGeom>
          <a:gradFill>
            <a:gsLst>
              <a:gs pos="31000">
                <a:srgbClr val="FFC400"/>
              </a:gs>
              <a:gs pos="82000">
                <a:srgbClr val="FFF5ED">
                  <a:alpha val="100000"/>
                </a:srgbClr>
              </a:gs>
              <a:gs pos="92000">
                <a:schemeClr val="accent6">
                  <a:tint val="37000"/>
                  <a:satMod val="300000"/>
                  <a:alpha val="21000"/>
                  <a:lumMod val="0"/>
                  <a:lumOff val="100000"/>
                </a:schemeClr>
              </a:gs>
              <a:gs pos="73000">
                <a:schemeClr val="accent6">
                  <a:tint val="15000"/>
                  <a:satMod val="350000"/>
                </a:schemeClr>
              </a:gs>
            </a:gsLst>
          </a:gradFill>
        </p:spPr>
        <p:style>
          <a:lnRef idx="1">
            <a:schemeClr val="accent6"/>
          </a:lnRef>
          <a:fillRef idx="2">
            <a:schemeClr val="accent6"/>
          </a:fillRef>
          <a:effectRef idx="1">
            <a:schemeClr val="accent6"/>
          </a:effectRef>
          <a:fontRef idx="minor">
            <a:schemeClr val="dk1"/>
          </a:fontRef>
        </p:style>
        <p:txBody>
          <a:bodyPr wrap="square" rtlCol="0">
            <a:spAutoFit/>
          </a:bodyPr>
          <a:p>
            <a:r>
              <a:rPr lang="zh-CN" altLang="en-US" sz="1400" b="1" noProof="0" dirty="0" smtClean="0">
                <a:ln>
                  <a:noFill/>
                </a:ln>
                <a:effectLst/>
                <a:uLnTx/>
                <a:uFillTx/>
                <a:latin typeface="华文楷体" panose="02010600040101010101" pitchFamily="2" charset="-122"/>
                <a:ea typeface="华文楷体" panose="02010600040101010101" pitchFamily="2" charset="-122"/>
              </a:rPr>
              <a:t>客户向我司提出融资</a:t>
            </a:r>
            <a:r>
              <a:rPr lang="zh-CN" altLang="en-US" sz="1400" b="1" noProof="0" dirty="0" smtClean="0">
                <a:ln>
                  <a:noFill/>
                </a:ln>
                <a:effectLst/>
                <a:uLnTx/>
                <a:uFillTx/>
                <a:latin typeface="楷体" panose="02010609060101010101" charset="-122"/>
                <a:ea typeface="楷体" panose="02010609060101010101" charset="-122"/>
              </a:rPr>
              <a:t>担保</a:t>
            </a:r>
            <a:r>
              <a:rPr lang="zh-CN" altLang="en-US" sz="1400" b="1" noProof="0" dirty="0" smtClean="0">
                <a:ln>
                  <a:noFill/>
                </a:ln>
                <a:effectLst/>
                <a:uLnTx/>
                <a:uFillTx/>
                <a:latin typeface="华文楷体" panose="02010600040101010101" pitchFamily="2" charset="-122"/>
                <a:ea typeface="华文楷体" panose="02010600040101010101" pitchFamily="2" charset="-122"/>
              </a:rPr>
              <a:t>项目业务申请</a:t>
            </a:r>
            <a:endParaRPr lang="zh-CN" altLang="en-US" sz="1400" b="1" noProof="0" dirty="0" smtClean="0">
              <a:ln>
                <a:noFill/>
              </a:ln>
              <a:effectLst/>
              <a:uLnTx/>
              <a:uFillTx/>
              <a:latin typeface="华文楷体" panose="02010600040101010101" pitchFamily="2" charset="-122"/>
              <a:ea typeface="华文楷体" panose="02010600040101010101" pitchFamily="2" charset="-122"/>
            </a:endParaRPr>
          </a:p>
        </p:txBody>
      </p:sp>
      <p:sp>
        <p:nvSpPr>
          <p:cNvPr id="4" name="文本框 3"/>
          <p:cNvSpPr txBox="1"/>
          <p:nvPr/>
        </p:nvSpPr>
        <p:spPr>
          <a:xfrm>
            <a:off x="2600960" y="5417185"/>
            <a:ext cx="1703705" cy="737235"/>
          </a:xfrm>
          <a:prstGeom prst="rect">
            <a:avLst/>
          </a:prstGeom>
          <a:gradFill>
            <a:gsLst>
              <a:gs pos="31000">
                <a:srgbClr val="FFC400"/>
              </a:gs>
              <a:gs pos="92000">
                <a:schemeClr val="accent6">
                  <a:tint val="37000"/>
                  <a:satMod val="300000"/>
                  <a:alpha val="21000"/>
                  <a:lumMod val="0"/>
                  <a:lumOff val="100000"/>
                </a:schemeClr>
              </a:gs>
              <a:gs pos="73000">
                <a:schemeClr val="accent6">
                  <a:tint val="15000"/>
                  <a:satMod val="350000"/>
                </a:schemeClr>
              </a:gs>
            </a:gsLst>
          </a:gradFill>
        </p:spPr>
        <p:style>
          <a:lnRef idx="1">
            <a:schemeClr val="accent6"/>
          </a:lnRef>
          <a:fillRef idx="2">
            <a:schemeClr val="accent6"/>
          </a:fillRef>
          <a:effectRef idx="1">
            <a:schemeClr val="accent6"/>
          </a:effectRef>
          <a:fontRef idx="minor">
            <a:schemeClr val="dk1"/>
          </a:fontRef>
        </p:style>
        <p:txBody>
          <a:bodyPr wrap="square" rtlCol="0">
            <a:spAutoFit/>
          </a:bodyPr>
          <a:p>
            <a:pPr marL="0" marR="0" lvl="0" algn="l" defTabSz="914400" rtl="0" eaLnBrk="1" latinLnBrk="0" hangingPunct="1">
              <a:lnSpc>
                <a:spcPct val="100000"/>
              </a:lnSpc>
              <a:buNone/>
            </a:pPr>
            <a:r>
              <a:rPr lang="zh-CN" altLang="en-US" sz="1400" b="1" noProof="0" dirty="0" smtClean="0">
                <a:ln>
                  <a:noFill/>
                </a:ln>
                <a:effectLst/>
                <a:uLnTx/>
                <a:uFillTx/>
                <a:latin typeface="华文楷体" panose="02010600040101010101" pitchFamily="2" charset="-122"/>
                <a:ea typeface="华文楷体" panose="02010600040101010101" pitchFamily="2" charset="-122"/>
                <a:sym typeface="+mn-ea"/>
              </a:rPr>
              <a:t>项目经理拜访客户，并收集资料、需求确认后项目立项</a:t>
            </a:r>
            <a:endParaRPr lang="zh-CN" altLang="en-US" sz="1400" b="1" noProof="0" dirty="0" smtClean="0">
              <a:ln>
                <a:noFill/>
              </a:ln>
              <a:effectLst/>
              <a:uLnTx/>
              <a:uFillTx/>
              <a:latin typeface="华文楷体" panose="02010600040101010101" pitchFamily="2" charset="-122"/>
              <a:ea typeface="华文楷体" panose="02010600040101010101" pitchFamily="2" charset="-122"/>
              <a:sym typeface="+mn-ea"/>
            </a:endParaRPr>
          </a:p>
        </p:txBody>
      </p:sp>
      <p:sp>
        <p:nvSpPr>
          <p:cNvPr id="5" name="文本框 4"/>
          <p:cNvSpPr txBox="1"/>
          <p:nvPr/>
        </p:nvSpPr>
        <p:spPr>
          <a:xfrm>
            <a:off x="3890010" y="1810385"/>
            <a:ext cx="1491615" cy="953135"/>
          </a:xfrm>
          <a:prstGeom prst="rect">
            <a:avLst/>
          </a:prstGeom>
          <a:gradFill>
            <a:gsLst>
              <a:gs pos="31000">
                <a:srgbClr val="FFC400"/>
              </a:gs>
              <a:gs pos="82000">
                <a:srgbClr val="FFF5ED">
                  <a:alpha val="100000"/>
                </a:srgbClr>
              </a:gs>
              <a:gs pos="92000">
                <a:schemeClr val="accent6">
                  <a:tint val="37000"/>
                  <a:satMod val="300000"/>
                  <a:alpha val="21000"/>
                  <a:lumMod val="0"/>
                  <a:lumOff val="100000"/>
                </a:schemeClr>
              </a:gs>
              <a:gs pos="73000">
                <a:schemeClr val="accent6">
                  <a:tint val="15000"/>
                  <a:satMod val="350000"/>
                </a:schemeClr>
              </a:gs>
            </a:gsLst>
          </a:gradFill>
        </p:spPr>
        <p:style>
          <a:lnRef idx="1">
            <a:schemeClr val="accent6"/>
          </a:lnRef>
          <a:fillRef idx="2">
            <a:schemeClr val="accent6"/>
          </a:fillRef>
          <a:effectRef idx="1">
            <a:schemeClr val="accent6"/>
          </a:effectRef>
          <a:fontRef idx="minor">
            <a:schemeClr val="dk1"/>
          </a:fontRef>
        </p:style>
        <p:txBody>
          <a:bodyPr wrap="square" rtlCol="0">
            <a:spAutoFit/>
          </a:bodyPr>
          <a:p>
            <a:pPr marL="0" marR="0" lvl="0" indent="0" algn="just" defTabSz="914400" rtl="0" eaLnBrk="1" fontAlgn="base" latinLnBrk="0" hangingPunct="1">
              <a:lnSpc>
                <a:spcPct val="100000"/>
              </a:lnSpc>
              <a:spcBef>
                <a:spcPct val="0"/>
              </a:spcBef>
              <a:spcAft>
                <a:spcPct val="0"/>
              </a:spcAft>
              <a:buClrTx/>
              <a:buSzTx/>
              <a:buFont typeface="Arial" panose="020B0604020202020204" pitchFamily="34" charset="0"/>
              <a:buNone/>
              <a:defRPr/>
            </a:pPr>
            <a:r>
              <a:rPr lang="zh-CN" altLang="en-US" sz="1400" b="1" noProof="0" dirty="0" smtClean="0">
                <a:ln>
                  <a:noFill/>
                </a:ln>
                <a:effectLst/>
                <a:uLnTx/>
                <a:uFillTx/>
                <a:latin typeface="楷体" panose="02010609060101010101" charset="-122"/>
                <a:ea typeface="楷体" panose="02010609060101010101" charset="-122"/>
                <a:sym typeface="+mn-ea"/>
              </a:rPr>
              <a:t>项目经理与风险经理现场尽调，各自形成报告</a:t>
            </a:r>
            <a:endParaRPr lang="zh-CN" altLang="en-US" sz="1400" b="1" noProof="0" dirty="0" smtClean="0">
              <a:ln>
                <a:noFill/>
              </a:ln>
              <a:effectLst/>
              <a:uLnTx/>
              <a:uFillTx/>
              <a:latin typeface="楷体" panose="02010609060101010101" charset="-122"/>
              <a:ea typeface="楷体" panose="02010609060101010101" charset="-122"/>
              <a:sym typeface="+mn-ea"/>
            </a:endParaRPr>
          </a:p>
          <a:p>
            <a:pPr marL="0" marR="0" lvl="0" indent="0" algn="just"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lang="zh-CN" altLang="en-US" sz="1400" b="1">
              <a:solidFill>
                <a:schemeClr val="tx1"/>
              </a:solidFill>
              <a:latin typeface="楷体" panose="02010609060101010101" charset="-122"/>
              <a:ea typeface="楷体" panose="02010609060101010101" charset="-122"/>
            </a:endParaRPr>
          </a:p>
        </p:txBody>
      </p:sp>
      <p:sp>
        <p:nvSpPr>
          <p:cNvPr id="6" name="文本框 5"/>
          <p:cNvSpPr txBox="1"/>
          <p:nvPr/>
        </p:nvSpPr>
        <p:spPr>
          <a:xfrm>
            <a:off x="5179695" y="5347335"/>
            <a:ext cx="1581150" cy="953135"/>
          </a:xfrm>
          <a:prstGeom prst="rect">
            <a:avLst/>
          </a:prstGeom>
          <a:gradFill>
            <a:gsLst>
              <a:gs pos="31000">
                <a:srgbClr val="FFC400"/>
              </a:gs>
              <a:gs pos="92000">
                <a:schemeClr val="accent6">
                  <a:tint val="37000"/>
                  <a:satMod val="300000"/>
                  <a:alpha val="21000"/>
                  <a:lumMod val="0"/>
                  <a:lumOff val="100000"/>
                </a:schemeClr>
              </a:gs>
              <a:gs pos="73000">
                <a:schemeClr val="accent6">
                  <a:tint val="15000"/>
                  <a:satMod val="350000"/>
                </a:schemeClr>
              </a:gs>
            </a:gsLst>
          </a:gradFill>
        </p:spPr>
        <p:style>
          <a:lnRef idx="1">
            <a:schemeClr val="accent6"/>
          </a:lnRef>
          <a:fillRef idx="2">
            <a:schemeClr val="accent6"/>
          </a:fillRef>
          <a:effectRef idx="1">
            <a:schemeClr val="accent6"/>
          </a:effectRef>
          <a:fontRef idx="minor">
            <a:schemeClr val="dk1"/>
          </a:fontRef>
        </p:style>
        <p:txBody>
          <a:bodyPr wrap="square" rtlCol="0">
            <a:spAutoFit/>
          </a:bodyPr>
          <a:p>
            <a:pPr marL="0" marR="0" lvl="0" algn="l" defTabSz="914400" rtl="0" eaLnBrk="1" latinLnBrk="0" hangingPunct="1">
              <a:lnSpc>
                <a:spcPct val="100000"/>
              </a:lnSpc>
              <a:buNone/>
            </a:pPr>
            <a:r>
              <a:rPr lang="zh-CN" altLang="en-US" sz="1400" b="1" noProof="0" dirty="0" smtClean="0">
                <a:ln>
                  <a:noFill/>
                </a:ln>
                <a:effectLst/>
                <a:uLnTx/>
                <a:uFillTx/>
                <a:latin typeface="楷体" panose="02010609060101010101" charset="-122"/>
                <a:ea typeface="楷体" panose="02010609060101010101" charset="-122"/>
                <a:sym typeface="+mn-ea"/>
              </a:rPr>
              <a:t>风险合规部门完成项目的内部审查</a:t>
            </a:r>
            <a:endParaRPr lang="zh-CN" altLang="en-US" sz="1400" b="1" noProof="0" dirty="0" smtClean="0">
              <a:ln>
                <a:noFill/>
              </a:ln>
              <a:effectLst/>
              <a:uLnTx/>
              <a:uFillTx/>
              <a:latin typeface="楷体" panose="02010609060101010101" charset="-122"/>
              <a:ea typeface="楷体" panose="02010609060101010101" charset="-122"/>
              <a:sym typeface="+mn-ea"/>
            </a:endParaRPr>
          </a:p>
          <a:p>
            <a:pPr marL="0" marR="0" lvl="0" algn="l" defTabSz="914400" rtl="0" eaLnBrk="1" latinLnBrk="0" hangingPunct="1">
              <a:lnSpc>
                <a:spcPct val="100000"/>
              </a:lnSpc>
              <a:buNone/>
            </a:pPr>
            <a:endParaRPr lang="zh-CN" altLang="en-US" sz="1400" b="1" noProof="0" dirty="0" smtClean="0">
              <a:ln>
                <a:noFill/>
              </a:ln>
              <a:effectLst/>
              <a:uLnTx/>
              <a:uFillTx/>
              <a:latin typeface="楷体" panose="02010609060101010101" charset="-122"/>
              <a:ea typeface="楷体" panose="02010609060101010101" charset="-122"/>
              <a:sym typeface="+mn-ea"/>
            </a:endParaRPr>
          </a:p>
        </p:txBody>
      </p:sp>
      <p:sp>
        <p:nvSpPr>
          <p:cNvPr id="7" name="文本框 6"/>
          <p:cNvSpPr txBox="1"/>
          <p:nvPr/>
        </p:nvSpPr>
        <p:spPr>
          <a:xfrm>
            <a:off x="6469380" y="1810385"/>
            <a:ext cx="1919605" cy="1383665"/>
          </a:xfrm>
          <a:prstGeom prst="rect">
            <a:avLst/>
          </a:prstGeom>
          <a:gradFill>
            <a:gsLst>
              <a:gs pos="31000">
                <a:srgbClr val="FFC400"/>
              </a:gs>
              <a:gs pos="92000">
                <a:schemeClr val="accent6">
                  <a:tint val="37000"/>
                  <a:satMod val="300000"/>
                  <a:alpha val="21000"/>
                  <a:lumMod val="0"/>
                  <a:lumOff val="100000"/>
                </a:schemeClr>
              </a:gs>
              <a:gs pos="73000">
                <a:schemeClr val="accent6">
                  <a:tint val="15000"/>
                  <a:satMod val="350000"/>
                </a:schemeClr>
              </a:gs>
            </a:gsLst>
          </a:gradFill>
        </p:spPr>
        <p:style>
          <a:lnRef idx="1">
            <a:schemeClr val="accent6"/>
          </a:lnRef>
          <a:fillRef idx="2">
            <a:schemeClr val="accent6"/>
          </a:fillRef>
          <a:effectRef idx="1">
            <a:schemeClr val="accent6"/>
          </a:effectRef>
          <a:fontRef idx="minor">
            <a:schemeClr val="dk1"/>
          </a:fontRef>
        </p:style>
        <p:txBody>
          <a:bodyPr wrap="square" rtlCol="0">
            <a:spAutoFit/>
          </a:bodyPr>
          <a:p>
            <a:pPr marL="0" marR="0" lvl="0" algn="l" defTabSz="914400" rtl="0" eaLnBrk="1" latinLnBrk="0" hangingPunct="1">
              <a:lnSpc>
                <a:spcPct val="100000"/>
              </a:lnSpc>
              <a:buNone/>
            </a:pPr>
            <a:r>
              <a:rPr lang="zh-CN" altLang="en-US" sz="1400" b="1" noProof="0" dirty="0" smtClean="0">
                <a:ln>
                  <a:noFill/>
                </a:ln>
                <a:effectLst/>
                <a:uLnTx/>
                <a:uFillTx/>
                <a:latin typeface="楷体" panose="02010609060101010101" charset="-122"/>
                <a:ea typeface="楷体" panose="02010609060101010101" charset="-122"/>
                <a:cs typeface="楷体" panose="02010609060101010101" charset="-122"/>
                <a:sym typeface="+mn-ea"/>
              </a:rPr>
              <a:t>项目逐级进行审批，</a:t>
            </a:r>
            <a:r>
              <a:rPr lang="en-US" altLang="zh-CN" sz="1400" b="1" noProof="0" dirty="0" smtClean="0">
                <a:ln>
                  <a:noFill/>
                </a:ln>
                <a:effectLst/>
                <a:uLnTx/>
                <a:uFillTx/>
                <a:latin typeface="楷体" panose="02010609060101010101" charset="-122"/>
                <a:ea typeface="楷体" panose="02010609060101010101" charset="-122"/>
                <a:cs typeface="楷体" panose="02010609060101010101" charset="-122"/>
                <a:sym typeface="+mn-ea"/>
              </a:rPr>
              <a:t>1000</a:t>
            </a:r>
            <a:r>
              <a:rPr lang="zh-CN" altLang="en-US" sz="1400" b="1" noProof="0" dirty="0" smtClean="0">
                <a:ln>
                  <a:noFill/>
                </a:ln>
                <a:effectLst/>
                <a:uLnTx/>
                <a:uFillTx/>
                <a:latin typeface="楷体" panose="02010609060101010101" charset="-122"/>
                <a:ea typeface="楷体" panose="02010609060101010101" charset="-122"/>
                <a:cs typeface="楷体" panose="02010609060101010101" charset="-122"/>
                <a:sym typeface="+mn-ea"/>
              </a:rPr>
              <a:t>万以下项目由子公司项目评审委员会审批，</a:t>
            </a:r>
            <a:r>
              <a:rPr lang="en-US" altLang="zh-CN" sz="1400" b="1" noProof="0" dirty="0" smtClean="0">
                <a:ln>
                  <a:noFill/>
                </a:ln>
                <a:effectLst/>
                <a:uLnTx/>
                <a:uFillTx/>
                <a:latin typeface="楷体" panose="02010609060101010101" charset="-122"/>
                <a:ea typeface="楷体" panose="02010609060101010101" charset="-122"/>
                <a:cs typeface="楷体" panose="02010609060101010101" charset="-122"/>
                <a:sym typeface="+mn-ea"/>
              </a:rPr>
              <a:t>1000</a:t>
            </a:r>
            <a:r>
              <a:rPr lang="zh-CN" altLang="en-US" sz="1400" b="1" noProof="0" dirty="0" smtClean="0">
                <a:ln>
                  <a:noFill/>
                </a:ln>
                <a:effectLst/>
                <a:uLnTx/>
                <a:uFillTx/>
                <a:latin typeface="楷体" panose="02010609060101010101" charset="-122"/>
                <a:ea typeface="楷体" panose="02010609060101010101" charset="-122"/>
                <a:cs typeface="楷体" panose="02010609060101010101" charset="-122"/>
                <a:sym typeface="+mn-ea"/>
              </a:rPr>
              <a:t>万以上项目过会后报金控公司风险控制委员会审批</a:t>
            </a:r>
            <a:endParaRPr lang="zh-CN" altLang="en-US" sz="1400" b="1" noProof="0" dirty="0" smtClean="0">
              <a:ln>
                <a:noFill/>
              </a:ln>
              <a:effectLst/>
              <a:uLnTx/>
              <a:uFillTx/>
              <a:latin typeface="楷体" panose="02010609060101010101" charset="-122"/>
              <a:ea typeface="楷体" panose="02010609060101010101" charset="-122"/>
              <a:cs typeface="楷体" panose="02010609060101010101" charset="-122"/>
              <a:sym typeface="+mn-ea"/>
            </a:endParaRPr>
          </a:p>
        </p:txBody>
      </p:sp>
      <p:sp>
        <p:nvSpPr>
          <p:cNvPr id="8" name="文本框 7"/>
          <p:cNvSpPr txBox="1"/>
          <p:nvPr/>
        </p:nvSpPr>
        <p:spPr>
          <a:xfrm>
            <a:off x="7759065" y="5417185"/>
            <a:ext cx="1581150" cy="953135"/>
          </a:xfrm>
          <a:prstGeom prst="rect">
            <a:avLst/>
          </a:prstGeom>
          <a:gradFill>
            <a:gsLst>
              <a:gs pos="31000">
                <a:srgbClr val="FFC400"/>
              </a:gs>
              <a:gs pos="92000">
                <a:schemeClr val="accent6">
                  <a:tint val="37000"/>
                  <a:satMod val="300000"/>
                  <a:alpha val="21000"/>
                  <a:lumMod val="0"/>
                  <a:lumOff val="100000"/>
                </a:schemeClr>
              </a:gs>
              <a:gs pos="73000">
                <a:schemeClr val="accent6">
                  <a:tint val="15000"/>
                  <a:satMod val="350000"/>
                </a:schemeClr>
              </a:gs>
            </a:gsLst>
          </a:gradFill>
        </p:spPr>
        <p:style>
          <a:lnRef idx="1">
            <a:schemeClr val="accent6"/>
          </a:lnRef>
          <a:fillRef idx="2">
            <a:schemeClr val="accent6"/>
          </a:fillRef>
          <a:effectRef idx="1">
            <a:schemeClr val="accent6"/>
          </a:effectRef>
          <a:fontRef idx="minor">
            <a:schemeClr val="dk1"/>
          </a:fontRef>
        </p:style>
        <p:txBody>
          <a:bodyPr wrap="square" rtlCol="0">
            <a:spAutoFit/>
          </a:bodyPr>
          <a:p>
            <a:pPr marL="0" marR="0" lvl="0" algn="l" defTabSz="914400" rtl="0" eaLnBrk="1" latinLnBrk="0" hangingPunct="1">
              <a:lnSpc>
                <a:spcPct val="100000"/>
              </a:lnSpc>
              <a:buNone/>
            </a:pPr>
            <a:r>
              <a:rPr lang="zh-CN" altLang="en-US" sz="1400" b="1" noProof="0" dirty="0" smtClean="0">
                <a:ln>
                  <a:noFill/>
                </a:ln>
                <a:effectLst/>
                <a:uLnTx/>
                <a:uFillTx/>
                <a:latin typeface="楷体" panose="02010609060101010101" charset="-122"/>
                <a:ea typeface="楷体" panose="02010609060101010101" charset="-122"/>
                <a:sym typeface="+mn-ea"/>
              </a:rPr>
              <a:t>签署相关合同及协议并公证，办理抵质押手续，落实放款条件</a:t>
            </a:r>
            <a:endParaRPr lang="zh-CN" altLang="en-US" sz="1400" b="1" noProof="0" dirty="0" smtClean="0">
              <a:ln>
                <a:noFill/>
              </a:ln>
              <a:effectLst/>
              <a:uLnTx/>
              <a:uFillTx/>
              <a:latin typeface="楷体" panose="02010609060101010101" charset="-122"/>
              <a:ea typeface="楷体" panose="02010609060101010101" charset="-122"/>
              <a:sym typeface="+mn-ea"/>
            </a:endParaRPr>
          </a:p>
        </p:txBody>
      </p:sp>
      <p:sp>
        <p:nvSpPr>
          <p:cNvPr id="9" name="文本框 8"/>
          <p:cNvSpPr txBox="1"/>
          <p:nvPr/>
        </p:nvSpPr>
        <p:spPr>
          <a:xfrm>
            <a:off x="9048115" y="1810385"/>
            <a:ext cx="1581150" cy="521970"/>
          </a:xfrm>
          <a:prstGeom prst="rect">
            <a:avLst/>
          </a:prstGeom>
          <a:gradFill>
            <a:gsLst>
              <a:gs pos="31000">
                <a:srgbClr val="FFC400"/>
              </a:gs>
              <a:gs pos="92000">
                <a:schemeClr val="accent6">
                  <a:tint val="37000"/>
                  <a:satMod val="300000"/>
                  <a:alpha val="21000"/>
                  <a:lumMod val="0"/>
                  <a:lumOff val="100000"/>
                </a:schemeClr>
              </a:gs>
              <a:gs pos="73000">
                <a:schemeClr val="accent6">
                  <a:tint val="15000"/>
                  <a:satMod val="350000"/>
                </a:schemeClr>
              </a:gs>
            </a:gsLst>
          </a:gradFill>
        </p:spPr>
        <p:style>
          <a:lnRef idx="1">
            <a:schemeClr val="accent6"/>
          </a:lnRef>
          <a:fillRef idx="2">
            <a:schemeClr val="accent6"/>
          </a:fillRef>
          <a:effectRef idx="1">
            <a:schemeClr val="accent6"/>
          </a:effectRef>
          <a:fontRef idx="minor">
            <a:schemeClr val="dk1"/>
          </a:fontRef>
        </p:style>
        <p:txBody>
          <a:bodyPr wrap="square" rtlCol="0">
            <a:spAutoFit/>
          </a:bodyPr>
          <a:p>
            <a:pPr marL="0" marR="0" lvl="0" algn="l" defTabSz="914400" rtl="0" eaLnBrk="1" latinLnBrk="0" hangingPunct="1">
              <a:lnSpc>
                <a:spcPct val="100000"/>
              </a:lnSpc>
              <a:buNone/>
            </a:pPr>
            <a:r>
              <a:rPr lang="zh-CN" altLang="en-US" sz="1400" b="1" noProof="0" dirty="0" smtClean="0">
                <a:ln>
                  <a:noFill/>
                </a:ln>
                <a:effectLst/>
                <a:uLnTx/>
                <a:uFillTx/>
                <a:latin typeface="楷体" panose="02010609060101010101" charset="-122"/>
                <a:ea typeface="楷体" panose="02010609060101010101" charset="-122"/>
                <a:sym typeface="+mn-ea"/>
              </a:rPr>
              <a:t>担保公司向银行出具放款通知书</a:t>
            </a:r>
            <a:endParaRPr lang="zh-CN" altLang="en-US" sz="1400" b="1" noProof="0" dirty="0" smtClean="0">
              <a:ln>
                <a:noFill/>
              </a:ln>
              <a:effectLst/>
              <a:uLnTx/>
              <a:uFillTx/>
              <a:latin typeface="楷体" panose="02010609060101010101" charset="-122"/>
              <a:ea typeface="楷体" panose="02010609060101010101" charset="-122"/>
              <a:sym typeface="+mn-ea"/>
            </a:endParaRPr>
          </a:p>
        </p:txBody>
      </p:sp>
      <p:sp>
        <p:nvSpPr>
          <p:cNvPr id="10" name="文本框 9"/>
          <p:cNvSpPr txBox="1"/>
          <p:nvPr/>
        </p:nvSpPr>
        <p:spPr>
          <a:xfrm>
            <a:off x="10273030" y="5417185"/>
            <a:ext cx="1581150" cy="953135"/>
          </a:xfrm>
          <a:prstGeom prst="rect">
            <a:avLst/>
          </a:prstGeom>
          <a:gradFill>
            <a:gsLst>
              <a:gs pos="31000">
                <a:srgbClr val="FFC400"/>
              </a:gs>
              <a:gs pos="92000">
                <a:schemeClr val="accent6">
                  <a:tint val="37000"/>
                  <a:satMod val="300000"/>
                  <a:alpha val="21000"/>
                  <a:lumMod val="0"/>
                  <a:lumOff val="100000"/>
                </a:schemeClr>
              </a:gs>
              <a:gs pos="73000">
                <a:schemeClr val="accent6">
                  <a:tint val="15000"/>
                  <a:satMod val="350000"/>
                </a:schemeClr>
              </a:gs>
            </a:gsLst>
          </a:gradFill>
        </p:spPr>
        <p:style>
          <a:lnRef idx="1">
            <a:schemeClr val="accent6"/>
          </a:lnRef>
          <a:fillRef idx="2">
            <a:schemeClr val="accent6"/>
          </a:fillRef>
          <a:effectRef idx="1">
            <a:schemeClr val="accent6"/>
          </a:effectRef>
          <a:fontRef idx="minor">
            <a:schemeClr val="dk1"/>
          </a:fontRef>
        </p:style>
        <p:txBody>
          <a:bodyPr wrap="square" rtlCol="0">
            <a:spAutoFit/>
          </a:bodyPr>
          <a:p>
            <a:pPr marL="0" marR="0" lvl="0" algn="l" defTabSz="914400" rtl="0" eaLnBrk="1" latinLnBrk="0" hangingPunct="1">
              <a:lnSpc>
                <a:spcPct val="100000"/>
              </a:lnSpc>
              <a:buNone/>
            </a:pPr>
            <a:r>
              <a:rPr lang="zh-CN" altLang="en-US" sz="1400" b="1" noProof="0" dirty="0" smtClean="0">
                <a:ln>
                  <a:noFill/>
                </a:ln>
                <a:effectLst/>
                <a:uLnTx/>
                <a:uFillTx/>
                <a:latin typeface="楷体" panose="02010609060101010101" charset="-122"/>
                <a:ea typeface="楷体" panose="02010609060101010101" charset="-122"/>
                <a:sym typeface="+mn-ea"/>
              </a:rPr>
              <a:t>项目经理与风险经理开展保后管理及反担保物检查</a:t>
            </a:r>
            <a:endParaRPr lang="zh-CN" altLang="en-US" sz="1400" b="1" noProof="0" dirty="0" smtClean="0">
              <a:ln>
                <a:noFill/>
              </a:ln>
              <a:effectLst/>
              <a:uLnTx/>
              <a:uFillTx/>
              <a:latin typeface="楷体" panose="02010609060101010101" charset="-122"/>
              <a:ea typeface="楷体" panose="02010609060101010101" charset="-122"/>
              <a:sym typeface="+mn-ea"/>
            </a:endParaRPr>
          </a:p>
        </p:txBody>
      </p:sp>
    </p:spTree>
    <p:custDataLst>
      <p:tags r:id="rId2"/>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圆角矩形 3"/>
          <p:cNvSpPr/>
          <p:nvPr/>
        </p:nvSpPr>
        <p:spPr>
          <a:xfrm>
            <a:off x="4072255" y="1399540"/>
            <a:ext cx="6313170" cy="4570095"/>
          </a:xfrm>
          <a:prstGeom prst="round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nvGrpSpPr>
          <p:cNvPr id="10" name="组合 9"/>
          <p:cNvGrpSpPr/>
          <p:nvPr/>
        </p:nvGrpSpPr>
        <p:grpSpPr>
          <a:xfrm>
            <a:off x="5041196" y="1735455"/>
            <a:ext cx="2137478" cy="1523833"/>
            <a:chOff x="4496756" y="1905460"/>
            <a:chExt cx="1721775" cy="1110430"/>
          </a:xfrm>
        </p:grpSpPr>
        <p:sp>
          <p:nvSpPr>
            <p:cNvPr id="14359" name="文本框 11"/>
            <p:cNvSpPr txBox="1"/>
            <p:nvPr/>
          </p:nvSpPr>
          <p:spPr>
            <a:xfrm>
              <a:off x="4496756" y="1905460"/>
              <a:ext cx="1682334" cy="268383"/>
            </a:xfrm>
            <a:prstGeom prst="rect">
              <a:avLst/>
            </a:prstGeom>
            <a:noFill/>
            <a:ln w="9525">
              <a:noFill/>
            </a:ln>
          </p:spPr>
          <p:txBody>
            <a:bodyPr wrap="square">
              <a:spAutoFit/>
            </a:bodyPr>
            <a:p>
              <a:pPr eaLnBrk="1" hangingPunct="1"/>
              <a:endParaRPr lang="zh-CN" altLang="en-US" b="1" dirty="0">
                <a:solidFill>
                  <a:srgbClr val="ED493F"/>
                </a:solidFill>
                <a:latin typeface="微软雅黑" panose="020B0503020204020204" pitchFamily="34" charset="-122"/>
                <a:ea typeface="微软雅黑" panose="020B0503020204020204" pitchFamily="34" charset="-122"/>
              </a:endParaRPr>
            </a:p>
          </p:txBody>
        </p:sp>
        <p:sp>
          <p:nvSpPr>
            <p:cNvPr id="14360" name="TextBox 35"/>
            <p:cNvSpPr txBox="1"/>
            <p:nvPr/>
          </p:nvSpPr>
          <p:spPr>
            <a:xfrm>
              <a:off x="4496756" y="2321332"/>
              <a:ext cx="1721775" cy="694558"/>
            </a:xfrm>
            <a:prstGeom prst="rect">
              <a:avLst/>
            </a:prstGeom>
            <a:noFill/>
            <a:ln w="9525">
              <a:noFill/>
            </a:ln>
          </p:spPr>
          <p:txBody>
            <a:bodyPr wrap="square">
              <a:spAutoFit/>
            </a:bodyPr>
            <a:p>
              <a:pPr algn="l"/>
              <a:r>
                <a:rPr lang="en-US" sz="1400" dirty="0">
                  <a:solidFill>
                    <a:schemeClr val="bg1"/>
                  </a:solidFill>
                  <a:latin typeface="仿宋_GB2312" panose="02010609030101010101" charset="-122"/>
                  <a:ea typeface="仿宋_GB2312" panose="02010609030101010101" charset="-122"/>
                </a:rPr>
                <a:t>   </a:t>
              </a:r>
              <a:r>
                <a:rPr lang="zh-CN" altLang="en-US" sz="1400" dirty="0">
                  <a:latin typeface="Arial" panose="020B0604020202020204" pitchFamily="34" charset="0"/>
                  <a:ea typeface="宋体" panose="02010600030101010101" pitchFamily="2" charset="-122"/>
                  <a:sym typeface="+mn-ea"/>
                </a:rPr>
                <a:t>一、流动资金贷款担保            </a:t>
              </a:r>
              <a:endParaRPr lang="zh-CN" altLang="en-US" sz="1400">
                <a:ln>
                  <a:noFill/>
                </a:ln>
                <a:solidFill>
                  <a:srgbClr val="000000"/>
                </a:solidFill>
                <a:effectLst/>
                <a:uFillTx/>
                <a:latin typeface="+mn-lt"/>
                <a:ea typeface="+mn-ea"/>
                <a:sym typeface="Helvetica Light"/>
              </a:endParaRPr>
            </a:p>
            <a:p>
              <a:pPr algn="l"/>
              <a:r>
                <a:rPr lang="zh-CN" altLang="en-US" sz="1400" dirty="0">
                  <a:latin typeface="Arial" panose="020B0604020202020204" pitchFamily="34" charset="0"/>
                  <a:ea typeface="宋体" panose="02010600030101010101" pitchFamily="2" charset="-122"/>
                  <a:sym typeface="+mn-ea"/>
                </a:rPr>
                <a:t>二、</a:t>
              </a:r>
              <a:r>
                <a:rPr lang="zh-CN" altLang="en-US" sz="1400" dirty="0">
                  <a:sym typeface="+mn-ea"/>
                </a:rPr>
                <a:t>应收账款质押担保          </a:t>
              </a:r>
              <a:endParaRPr lang="zh-CN" altLang="en-US" sz="1400" dirty="0">
                <a:sym typeface="+mn-ea"/>
              </a:endParaRPr>
            </a:p>
            <a:p>
              <a:pPr algn="l"/>
              <a:r>
                <a:rPr lang="zh-CN" altLang="en-US" sz="1400" dirty="0">
                  <a:latin typeface="Arial" panose="020B0604020202020204" pitchFamily="34" charset="0"/>
                  <a:ea typeface="宋体" panose="02010600030101010101" pitchFamily="2" charset="-122"/>
                  <a:sym typeface="+mn-ea"/>
                </a:rPr>
                <a:t>三、</a:t>
              </a:r>
              <a:endParaRPr lang="en-US" altLang="zh-CN" sz="1400" b="1" dirty="0">
                <a:solidFill>
                  <a:schemeClr val="bg1"/>
                </a:solidFill>
                <a:latin typeface="仿宋_GB2312" panose="02010609030101010101" charset="-122"/>
                <a:ea typeface="仿宋_GB2312" panose="02010609030101010101" charset="-122"/>
              </a:endParaRPr>
            </a:p>
          </p:txBody>
        </p:sp>
      </p:grpSp>
      <p:grpSp>
        <p:nvGrpSpPr>
          <p:cNvPr id="14" name="组合 13"/>
          <p:cNvGrpSpPr/>
          <p:nvPr/>
        </p:nvGrpSpPr>
        <p:grpSpPr>
          <a:xfrm>
            <a:off x="2193925" y="1735455"/>
            <a:ext cx="8514080" cy="4234183"/>
            <a:chOff x="14949657" y="2074111"/>
            <a:chExt cx="3781140" cy="568779"/>
          </a:xfrm>
          <a:solidFill>
            <a:schemeClr val="accent4"/>
          </a:solidFill>
        </p:grpSpPr>
        <p:sp>
          <p:nvSpPr>
            <p:cNvPr id="14357" name="文本框 14"/>
            <p:cNvSpPr txBox="1"/>
            <p:nvPr/>
          </p:nvSpPr>
          <p:spPr>
            <a:xfrm>
              <a:off x="14949657" y="2074111"/>
              <a:ext cx="2379094" cy="89822"/>
            </a:xfrm>
            <a:prstGeom prst="rect">
              <a:avLst/>
            </a:prstGeom>
            <a:grpFill/>
            <a:ln w="9525">
              <a:noFill/>
            </a:ln>
          </p:spPr>
          <p:txBody>
            <a:bodyPr wrap="square">
              <a:spAutoFit/>
            </a:bodyPr>
            <a:p>
              <a:pPr eaLnBrk="1" hangingPunct="1"/>
              <a:endParaRPr lang="zh-CN" altLang="en-US" b="1" dirty="0">
                <a:solidFill>
                  <a:srgbClr val="12BB9A"/>
                </a:solidFill>
                <a:latin typeface="微软雅黑" panose="020B0503020204020204" pitchFamily="34" charset="-122"/>
                <a:ea typeface="微软雅黑" panose="020B0503020204020204" pitchFamily="34" charset="-122"/>
              </a:endParaRPr>
            </a:p>
          </p:txBody>
        </p:sp>
        <p:sp>
          <p:nvSpPr>
            <p:cNvPr id="14358" name="TextBox 35"/>
            <p:cNvSpPr txBox="1"/>
            <p:nvPr/>
          </p:nvSpPr>
          <p:spPr>
            <a:xfrm>
              <a:off x="15998156" y="2134504"/>
              <a:ext cx="2732641" cy="508386"/>
            </a:xfrm>
            <a:prstGeom prst="rect">
              <a:avLst/>
            </a:prstGeom>
            <a:grpFill/>
            <a:ln w="9525">
              <a:noFill/>
            </a:ln>
          </p:spPr>
          <p:txBody>
            <a:bodyPr wrap="square">
              <a:spAutoFit/>
            </a:bodyPr>
            <a:p>
              <a:pPr algn="just" eaLnBrk="1" hangingPunct="1"/>
              <a:r>
                <a:rPr lang="zh-CN" altLang="en-US" sz="2400" b="1">
                  <a:ln>
                    <a:noFill/>
                  </a:ln>
                  <a:solidFill>
                    <a:schemeClr val="accent2"/>
                  </a:solidFill>
                  <a:effectLst/>
                  <a:uFillTx/>
                  <a:latin typeface="楷体" panose="02010609060101010101" charset="-122"/>
                  <a:ea typeface="楷体" panose="02010609060101010101" charset="-122"/>
                  <a:cs typeface="楷体" panose="02010609060101010101" charset="-122"/>
                  <a:sym typeface="Helvetica Light"/>
                </a:rPr>
                <a:t>①商业承兑汇票质押担保</a:t>
              </a:r>
              <a:endParaRPr lang="zh-CN" altLang="en-US" sz="2400" b="1">
                <a:ln>
                  <a:noFill/>
                </a:ln>
                <a:solidFill>
                  <a:schemeClr val="accent2"/>
                </a:solidFill>
                <a:effectLst/>
                <a:uFillTx/>
                <a:latin typeface="楷体" panose="02010609060101010101" charset="-122"/>
                <a:ea typeface="楷体" panose="02010609060101010101" charset="-122"/>
                <a:cs typeface="楷体" panose="02010609060101010101" charset="-122"/>
                <a:sym typeface="Helvetica Light"/>
              </a:endParaRPr>
            </a:p>
            <a:p>
              <a:pPr algn="just" eaLnBrk="1" hangingPunct="1"/>
              <a:r>
                <a:rPr lang="zh-CN" altLang="en-US" sz="2400" b="1">
                  <a:ln>
                    <a:noFill/>
                  </a:ln>
                  <a:solidFill>
                    <a:schemeClr val="accent2"/>
                  </a:solidFill>
                  <a:effectLst/>
                  <a:uFillTx/>
                  <a:latin typeface="楷体" panose="02010609060101010101" charset="-122"/>
                  <a:ea typeface="楷体" panose="02010609060101010101" charset="-122"/>
                  <a:cs typeface="楷体" panose="02010609060101010101" charset="-122"/>
                  <a:sym typeface="Helvetica Light"/>
                </a:rPr>
                <a:t>②工程履约担保</a:t>
              </a:r>
              <a:endParaRPr lang="zh-CN" altLang="en-US" sz="2400" b="1">
                <a:ln>
                  <a:noFill/>
                </a:ln>
                <a:solidFill>
                  <a:schemeClr val="accent2"/>
                </a:solidFill>
                <a:effectLst/>
                <a:uFillTx/>
                <a:latin typeface="楷体" panose="02010609060101010101" charset="-122"/>
                <a:ea typeface="楷体" panose="02010609060101010101" charset="-122"/>
                <a:cs typeface="楷体" panose="02010609060101010101" charset="-122"/>
                <a:sym typeface="Helvetica Light"/>
              </a:endParaRPr>
            </a:p>
            <a:p>
              <a:pPr algn="just" eaLnBrk="1" hangingPunct="1"/>
              <a:r>
                <a:rPr lang="zh-CN" altLang="en-US" sz="2400" b="1">
                  <a:ln>
                    <a:noFill/>
                  </a:ln>
                  <a:solidFill>
                    <a:schemeClr val="accent2"/>
                  </a:solidFill>
                  <a:effectLst/>
                  <a:uFillTx/>
                  <a:latin typeface="楷体" panose="02010609060101010101" charset="-122"/>
                  <a:ea typeface="楷体" panose="02010609060101010101" charset="-122"/>
                  <a:cs typeface="楷体" panose="02010609060101010101" charset="-122"/>
                  <a:sym typeface="Helvetica Light"/>
                </a:rPr>
                <a:t>③商圈商户个人经营贷担保</a:t>
              </a:r>
              <a:endParaRPr lang="zh-CN" altLang="en-US" sz="2400" b="1">
                <a:ln>
                  <a:noFill/>
                </a:ln>
                <a:solidFill>
                  <a:schemeClr val="accent2"/>
                </a:solidFill>
                <a:effectLst/>
                <a:uFillTx/>
                <a:latin typeface="楷体" panose="02010609060101010101" charset="-122"/>
                <a:ea typeface="楷体" panose="02010609060101010101" charset="-122"/>
                <a:cs typeface="楷体" panose="02010609060101010101" charset="-122"/>
                <a:sym typeface="Helvetica Light"/>
              </a:endParaRPr>
            </a:p>
            <a:p>
              <a:pPr algn="just" eaLnBrk="1" hangingPunct="1"/>
              <a:r>
                <a:rPr lang="zh-CN" altLang="en-US" sz="2400" b="1">
                  <a:ln>
                    <a:noFill/>
                  </a:ln>
                  <a:solidFill>
                    <a:schemeClr val="accent2"/>
                  </a:solidFill>
                  <a:effectLst/>
                  <a:uFillTx/>
                  <a:latin typeface="楷体" panose="02010609060101010101" charset="-122"/>
                  <a:ea typeface="楷体" panose="02010609060101010101" charset="-122"/>
                  <a:cs typeface="楷体" panose="02010609060101010101" charset="-122"/>
                  <a:sym typeface="Helvetica Light"/>
                </a:rPr>
                <a:t>④发债担保</a:t>
              </a:r>
              <a:endParaRPr lang="zh-CN" altLang="en-US" sz="2400" b="1">
                <a:ln>
                  <a:noFill/>
                </a:ln>
                <a:solidFill>
                  <a:schemeClr val="accent2"/>
                </a:solidFill>
                <a:effectLst/>
                <a:uFillTx/>
                <a:latin typeface="楷体" panose="02010609060101010101" charset="-122"/>
                <a:ea typeface="楷体" panose="02010609060101010101" charset="-122"/>
                <a:cs typeface="楷体" panose="02010609060101010101" charset="-122"/>
                <a:sym typeface="Helvetica Light"/>
              </a:endParaRPr>
            </a:p>
            <a:p>
              <a:pPr algn="just" eaLnBrk="1" hangingPunct="1"/>
              <a:r>
                <a:rPr lang="zh-CN" altLang="en-US" sz="2400" b="1">
                  <a:ln>
                    <a:noFill/>
                  </a:ln>
                  <a:solidFill>
                    <a:schemeClr val="accent2"/>
                  </a:solidFill>
                  <a:effectLst/>
                  <a:uFillTx/>
                  <a:latin typeface="楷体" panose="02010609060101010101" charset="-122"/>
                  <a:ea typeface="楷体" panose="02010609060101010101" charset="-122"/>
                  <a:cs typeface="楷体" panose="02010609060101010101" charset="-122"/>
                  <a:sym typeface="Helvetica Light"/>
                </a:rPr>
                <a:t>⑤保投、保融联动</a:t>
              </a:r>
              <a:endParaRPr lang="zh-CN" altLang="en-US" sz="2400" b="1">
                <a:ln>
                  <a:noFill/>
                </a:ln>
                <a:solidFill>
                  <a:schemeClr val="accent2"/>
                </a:solidFill>
                <a:effectLst/>
                <a:uFillTx/>
                <a:latin typeface="楷体" panose="02010609060101010101" charset="-122"/>
                <a:ea typeface="楷体" panose="02010609060101010101" charset="-122"/>
                <a:cs typeface="楷体" panose="02010609060101010101" charset="-122"/>
                <a:sym typeface="Helvetica Light"/>
              </a:endParaRPr>
            </a:p>
            <a:p>
              <a:pPr algn="just" eaLnBrk="1" hangingPunct="1"/>
              <a:r>
                <a:rPr lang="zh-CN" altLang="en-US" sz="2400" b="1">
                  <a:ln>
                    <a:noFill/>
                  </a:ln>
                  <a:solidFill>
                    <a:schemeClr val="accent2"/>
                  </a:solidFill>
                  <a:effectLst/>
                  <a:uFillTx/>
                  <a:latin typeface="楷体" panose="02010609060101010101" charset="-122"/>
                  <a:ea typeface="楷体" panose="02010609060101010101" charset="-122"/>
                  <a:cs typeface="楷体" panose="02010609060101010101" charset="-122"/>
                  <a:sym typeface="Helvetica Light"/>
                </a:rPr>
                <a:t>⑥</a:t>
              </a:r>
              <a:r>
                <a:rPr lang="zh-CN" altLang="en-US" sz="2400" b="1" dirty="0">
                  <a:solidFill>
                    <a:schemeClr val="accent2"/>
                  </a:solidFill>
                  <a:latin typeface="楷体" panose="02010609060101010101" charset="-122"/>
                  <a:ea typeface="楷体" panose="02010609060101010101" charset="-122"/>
                  <a:cs typeface="楷体" panose="02010609060101010101" charset="-122"/>
                  <a:sym typeface="+mn-ea"/>
                </a:rPr>
                <a:t>流动资金贷款担保</a:t>
              </a:r>
              <a:endParaRPr lang="zh-CN" altLang="en-US" sz="2400" b="1" dirty="0">
                <a:solidFill>
                  <a:schemeClr val="accent2"/>
                </a:solidFill>
                <a:latin typeface="楷体" panose="02010609060101010101" charset="-122"/>
                <a:ea typeface="楷体" panose="02010609060101010101" charset="-122"/>
                <a:cs typeface="楷体" panose="02010609060101010101" charset="-122"/>
                <a:sym typeface="+mn-ea"/>
              </a:endParaRPr>
            </a:p>
            <a:p>
              <a:pPr algn="just" eaLnBrk="1" hangingPunct="1"/>
              <a:r>
                <a:rPr lang="zh-CN" altLang="en-US" sz="2400" b="1" dirty="0">
                  <a:solidFill>
                    <a:schemeClr val="accent2"/>
                  </a:solidFill>
                  <a:latin typeface="楷体" panose="02010609060101010101" charset="-122"/>
                  <a:ea typeface="楷体" panose="02010609060101010101" charset="-122"/>
                  <a:cs typeface="楷体" panose="02010609060101010101" charset="-122"/>
                  <a:sym typeface="+mn-ea"/>
                </a:rPr>
                <a:t>⑦应收账款质押担保</a:t>
              </a:r>
              <a:endParaRPr lang="zh-CN" altLang="en-US" sz="2400" b="1" dirty="0">
                <a:solidFill>
                  <a:schemeClr val="accent2"/>
                </a:solidFill>
                <a:latin typeface="楷体" panose="02010609060101010101" charset="-122"/>
                <a:ea typeface="楷体" panose="02010609060101010101" charset="-122"/>
                <a:cs typeface="楷体" panose="02010609060101010101" charset="-122"/>
                <a:sym typeface="+mn-ea"/>
              </a:endParaRPr>
            </a:p>
            <a:p>
              <a:pPr algn="just" eaLnBrk="1" hangingPunct="1"/>
              <a:r>
                <a:rPr lang="zh-CN" altLang="en-US" sz="2400" b="1" dirty="0">
                  <a:solidFill>
                    <a:schemeClr val="accent2"/>
                  </a:solidFill>
                  <a:latin typeface="楷体" panose="02010609060101010101" charset="-122"/>
                  <a:ea typeface="楷体" panose="02010609060101010101" charset="-122"/>
                  <a:cs typeface="楷体" panose="02010609060101010101" charset="-122"/>
                  <a:sym typeface="+mn-ea"/>
                </a:rPr>
                <a:t>⑧信托担保</a:t>
              </a:r>
              <a:endParaRPr lang="zh-CN" altLang="en-US" sz="2400" b="1" dirty="0">
                <a:solidFill>
                  <a:schemeClr val="accent2"/>
                </a:solidFill>
                <a:latin typeface="楷体" panose="02010609060101010101" charset="-122"/>
                <a:ea typeface="楷体" panose="02010609060101010101" charset="-122"/>
                <a:cs typeface="楷体" panose="02010609060101010101" charset="-122"/>
                <a:sym typeface="+mn-ea"/>
              </a:endParaRPr>
            </a:p>
            <a:p>
              <a:pPr algn="just" eaLnBrk="1" hangingPunct="1"/>
              <a:r>
                <a:rPr lang="zh-CN" altLang="en-US" sz="2400" b="1" dirty="0">
                  <a:solidFill>
                    <a:schemeClr val="accent2"/>
                  </a:solidFill>
                  <a:latin typeface="楷体" panose="02010609060101010101" charset="-122"/>
                  <a:ea typeface="楷体" panose="02010609060101010101" charset="-122"/>
                  <a:cs typeface="楷体" panose="02010609060101010101" charset="-122"/>
                  <a:sym typeface="+mn-ea"/>
                </a:rPr>
                <a:t>⑨科技贷担保</a:t>
              </a:r>
              <a:endParaRPr lang="zh-CN" altLang="en-US" sz="2400" b="1" dirty="0">
                <a:solidFill>
                  <a:schemeClr val="accent2"/>
                </a:solidFill>
                <a:latin typeface="楷体" panose="02010609060101010101" charset="-122"/>
                <a:ea typeface="楷体" panose="02010609060101010101" charset="-122"/>
                <a:cs typeface="楷体" panose="02010609060101010101" charset="-122"/>
                <a:sym typeface="+mn-ea"/>
              </a:endParaRPr>
            </a:p>
            <a:p>
              <a:pPr algn="just" eaLnBrk="1" hangingPunct="1"/>
              <a:r>
                <a:rPr lang="zh-CN" altLang="en-US" sz="2400" b="1" dirty="0">
                  <a:solidFill>
                    <a:schemeClr val="accent2"/>
                  </a:solidFill>
                  <a:latin typeface="楷体" panose="02010609060101010101" charset="-122"/>
                  <a:ea typeface="楷体" panose="02010609060101010101" charset="-122"/>
                  <a:cs typeface="楷体" panose="02010609060101010101" charset="-122"/>
                  <a:sym typeface="+mn-ea"/>
                </a:rPr>
                <a:t>⑩联合担保</a:t>
              </a:r>
              <a:endParaRPr lang="zh-CN" altLang="en-US" sz="2400" b="1" dirty="0">
                <a:solidFill>
                  <a:schemeClr val="accent2"/>
                </a:solidFill>
                <a:latin typeface="楷体" panose="02010609060101010101" charset="-122"/>
                <a:ea typeface="楷体" panose="02010609060101010101" charset="-122"/>
                <a:cs typeface="楷体" panose="02010609060101010101" charset="-122"/>
                <a:sym typeface="+mn-ea"/>
              </a:endParaRPr>
            </a:p>
          </p:txBody>
        </p:sp>
      </p:grpSp>
      <p:grpSp>
        <p:nvGrpSpPr>
          <p:cNvPr id="17" name="组合 16"/>
          <p:cNvGrpSpPr/>
          <p:nvPr/>
        </p:nvGrpSpPr>
        <p:grpSpPr>
          <a:xfrm>
            <a:off x="7294245" y="815975"/>
            <a:ext cx="2106295" cy="1057585"/>
            <a:chOff x="2643781" y="2015596"/>
            <a:chExt cx="1741844" cy="747658"/>
          </a:xfrm>
        </p:grpSpPr>
        <p:sp>
          <p:nvSpPr>
            <p:cNvPr id="14355" name="文本框 17"/>
            <p:cNvSpPr txBox="1"/>
            <p:nvPr/>
          </p:nvSpPr>
          <p:spPr>
            <a:xfrm>
              <a:off x="2682578" y="2015596"/>
              <a:ext cx="1664249" cy="244049"/>
            </a:xfrm>
            <a:prstGeom prst="rect">
              <a:avLst/>
            </a:prstGeom>
            <a:noFill/>
            <a:ln w="9525">
              <a:noFill/>
            </a:ln>
          </p:spPr>
          <p:txBody>
            <a:bodyPr wrap="square">
              <a:spAutoFit/>
            </a:bodyPr>
            <a:p>
              <a:pPr eaLnBrk="1" hangingPunct="1"/>
              <a:endParaRPr lang="zh-CN" altLang="en-US" b="1" dirty="0">
                <a:solidFill>
                  <a:srgbClr val="FFC400"/>
                </a:solidFill>
                <a:latin typeface="微软雅黑" panose="020B0503020204020204" pitchFamily="34" charset="-122"/>
                <a:ea typeface="微软雅黑" panose="020B0503020204020204" pitchFamily="34" charset="-122"/>
                <a:sym typeface="+mn-ea"/>
              </a:endParaRPr>
            </a:p>
          </p:txBody>
        </p:sp>
        <p:sp>
          <p:nvSpPr>
            <p:cNvPr id="14356" name="TextBox 35"/>
            <p:cNvSpPr txBox="1"/>
            <p:nvPr/>
          </p:nvSpPr>
          <p:spPr>
            <a:xfrm>
              <a:off x="2643781" y="2394248"/>
              <a:ext cx="1741844" cy="369006"/>
            </a:xfrm>
            <a:prstGeom prst="rect">
              <a:avLst/>
            </a:prstGeom>
            <a:noFill/>
            <a:ln w="9525">
              <a:noFill/>
            </a:ln>
          </p:spPr>
          <p:txBody>
            <a:bodyPr>
              <a:spAutoFit/>
            </a:bodyPr>
            <a:p>
              <a:pPr algn="just" eaLnBrk="1" hangingPunct="1"/>
              <a:r>
                <a:rPr lang="en-US" altLang="zh-CN" sz="1400" b="1" dirty="0">
                  <a:solidFill>
                    <a:schemeClr val="bg1"/>
                  </a:solidFill>
                  <a:latin typeface="仿宋_GB2312" panose="02010609030101010101" charset="-122"/>
                  <a:ea typeface="仿宋_GB2312" panose="02010609030101010101" charset="-122"/>
                </a:rPr>
                <a:t>   </a:t>
              </a:r>
              <a:endParaRPr lang="en-US" altLang="zh-CN" sz="1400" b="1" dirty="0">
                <a:solidFill>
                  <a:schemeClr val="bg1"/>
                </a:solidFill>
                <a:latin typeface="仿宋_GB2312" panose="02010609030101010101" charset="-122"/>
                <a:ea typeface="仿宋_GB2312" panose="02010609030101010101" charset="-122"/>
              </a:endParaRPr>
            </a:p>
            <a:p>
              <a:pPr algn="just" eaLnBrk="1" hangingPunct="1"/>
              <a:r>
                <a:rPr lang="en-US" altLang="zh-CN" sz="1400" b="1" dirty="0">
                  <a:solidFill>
                    <a:schemeClr val="bg1"/>
                  </a:solidFill>
                  <a:latin typeface="仿宋_GB2312" panose="02010609030101010101" charset="-122"/>
                  <a:ea typeface="仿宋_GB2312" panose="02010609030101010101" charset="-122"/>
                </a:rPr>
                <a:t> </a:t>
              </a:r>
              <a:endParaRPr sz="1400" b="1" dirty="0">
                <a:solidFill>
                  <a:schemeClr val="bg1"/>
                </a:solidFill>
                <a:latin typeface="仿宋_GB2312" panose="02010609030101010101" charset="-122"/>
                <a:ea typeface="仿宋_GB2312" panose="02010609030101010101" charset="-122"/>
              </a:endParaRPr>
            </a:p>
          </p:txBody>
        </p:sp>
      </p:grpSp>
      <p:grpSp>
        <p:nvGrpSpPr>
          <p:cNvPr id="26" name="组合 25"/>
          <p:cNvGrpSpPr/>
          <p:nvPr/>
        </p:nvGrpSpPr>
        <p:grpSpPr>
          <a:xfrm>
            <a:off x="3613468" y="1215390"/>
            <a:ext cx="1100137" cy="1100138"/>
            <a:chOff x="8335617" y="4152807"/>
            <a:chExt cx="1099930" cy="1099930"/>
          </a:xfrm>
        </p:grpSpPr>
        <p:sp>
          <p:nvSpPr>
            <p:cNvPr id="27" name="椭圆 26"/>
            <p:cNvSpPr/>
            <p:nvPr/>
          </p:nvSpPr>
          <p:spPr>
            <a:xfrm>
              <a:off x="8335617" y="4152807"/>
              <a:ext cx="1099930" cy="1099930"/>
            </a:xfrm>
            <a:prstGeom prst="ellipse">
              <a:avLst/>
            </a:prstGeom>
            <a:solidFill>
              <a:srgbClr val="12BB9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pic>
          <p:nvPicPr>
            <p:cNvPr id="14350" name="图片 27"/>
            <p:cNvPicPr>
              <a:picLocks noChangeAspect="1"/>
            </p:cNvPicPr>
            <p:nvPr/>
          </p:nvPicPr>
          <p:blipFill>
            <a:blip r:embed="rId1"/>
            <a:stretch>
              <a:fillRect/>
            </a:stretch>
          </p:blipFill>
          <p:spPr>
            <a:xfrm>
              <a:off x="8494269" y="4337057"/>
              <a:ext cx="782625" cy="785567"/>
            </a:xfrm>
            <a:prstGeom prst="rect">
              <a:avLst/>
            </a:prstGeom>
            <a:noFill/>
            <a:ln w="9525">
              <a:noFill/>
            </a:ln>
          </p:spPr>
        </p:pic>
      </p:grpSp>
      <p:sp>
        <p:nvSpPr>
          <p:cNvPr id="32" name="文本框 31"/>
          <p:cNvSpPr txBox="1"/>
          <p:nvPr/>
        </p:nvSpPr>
        <p:spPr>
          <a:xfrm>
            <a:off x="418465" y="517208"/>
            <a:ext cx="3865245" cy="521970"/>
          </a:xfrm>
          <a:prstGeom prst="rect">
            <a:avLst/>
          </a:prstGeom>
          <a:noFill/>
        </p:spPr>
        <p:txBody>
          <a:bodyPr wrap="square" rtlCol="0" anchor="ctr">
            <a:spAutoFit/>
          </a:bodyPr>
          <a:p>
            <a:pPr algn="ctr"/>
            <a:r>
              <a:rPr lang="en-US" altLang="zh-CN" sz="2800" b="1" dirty="0">
                <a:solidFill>
                  <a:srgbClr val="FFCD00"/>
                </a:solidFill>
                <a:latin typeface="微软雅黑" panose="020B0503020204020204" pitchFamily="34" charset="-122"/>
                <a:ea typeface="微软雅黑" panose="020B0503020204020204" pitchFamily="34" charset="-122"/>
                <a:cs typeface="微软雅黑" panose="020B0503020204020204" pitchFamily="34" charset="-122"/>
                <a:sym typeface="+mn-ea"/>
              </a:rPr>
              <a:t>4.4  </a:t>
            </a:r>
            <a:r>
              <a:rPr lang="zh-CN" altLang="en-US" sz="2800" b="1" dirty="0">
                <a:solidFill>
                  <a:srgbClr val="FFCD00"/>
                </a:solidFill>
                <a:latin typeface="微软雅黑" panose="020B0503020204020204" pitchFamily="34" charset="-122"/>
                <a:ea typeface="微软雅黑" panose="020B0503020204020204" pitchFamily="34" charset="-122"/>
                <a:cs typeface="微软雅黑" panose="020B0503020204020204" pitchFamily="34" charset="-122"/>
                <a:sym typeface="+mn-ea"/>
              </a:rPr>
              <a:t>担保产品介绍</a:t>
            </a:r>
            <a:endParaRPr lang="zh-CN" altLang="en-US" sz="2800" b="1" dirty="0">
              <a:solidFill>
                <a:srgbClr val="FFCD00"/>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pic>
        <p:nvPicPr>
          <p:cNvPr id="52" name="图片 51" descr="logo.jpg"/>
          <p:cNvPicPr>
            <a:picLocks noChangeAspect="1"/>
          </p:cNvPicPr>
          <p:nvPr/>
        </p:nvPicPr>
        <p:blipFill>
          <a:blip r:embed="rId2"/>
          <a:stretch>
            <a:fillRect/>
          </a:stretch>
        </p:blipFill>
        <p:spPr>
          <a:xfrm>
            <a:off x="4754880" y="6174105"/>
            <a:ext cx="2710180" cy="482600"/>
          </a:xfrm>
          <a:prstGeom prst="rect">
            <a:avLst/>
          </a:prstGeom>
        </p:spPr>
      </p:pic>
      <p:sp>
        <p:nvSpPr>
          <p:cNvPr id="3" name="Oval 5"/>
          <p:cNvSpPr>
            <a:spLocks noChangeArrowheads="1"/>
          </p:cNvSpPr>
          <p:nvPr/>
        </p:nvSpPr>
        <p:spPr bwMode="gray">
          <a:xfrm>
            <a:off x="3329305" y="4224655"/>
            <a:ext cx="955040" cy="1244600"/>
          </a:xfrm>
          <a:prstGeom prst="ellipse">
            <a:avLst/>
          </a:prstGeom>
          <a:noFill/>
          <a:ln w="9525">
            <a:noFill/>
            <a:round/>
          </a:ln>
          <a:effectLst/>
        </p:spPr>
        <p:txBody>
          <a:bodyPr wrap="none" anchor="ctr"/>
          <a:lstStyle/>
          <a:p>
            <a:pPr algn="l"/>
            <a:endParaRPr lang="zh-CN" altLang="zh-CN">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anim calcmode="lin" valueType="num">
                                      <p:cBhvr>
                                        <p:cTn id="12" dur="500" fill="hold"/>
                                        <p:tgtEl>
                                          <p:spTgt spid="10"/>
                                        </p:tgtEl>
                                        <p:attrNameLst>
                                          <p:attrName>ppt_x</p:attrName>
                                        </p:attrNameLst>
                                      </p:cBhvr>
                                      <p:tavLst>
                                        <p:tav tm="0">
                                          <p:val>
                                            <p:strVal val="#ppt_x"/>
                                          </p:val>
                                        </p:tav>
                                        <p:tav tm="100000">
                                          <p:val>
                                            <p:strVal val="#ppt_x"/>
                                          </p:val>
                                        </p:tav>
                                      </p:tavLst>
                                    </p:anim>
                                    <p:anim calcmode="lin" valueType="num">
                                      <p:cBhvr>
                                        <p:cTn id="13" dur="5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nodeType="after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500"/>
                                        <p:tgtEl>
                                          <p:spTgt spid="14"/>
                                        </p:tgtEl>
                                      </p:cBhvr>
                                    </p:animEffect>
                                    <p:anim calcmode="lin" valueType="num">
                                      <p:cBhvr>
                                        <p:cTn id="18" dur="500" fill="hold"/>
                                        <p:tgtEl>
                                          <p:spTgt spid="14"/>
                                        </p:tgtEl>
                                        <p:attrNameLst>
                                          <p:attrName>ppt_x</p:attrName>
                                        </p:attrNameLst>
                                      </p:cBhvr>
                                      <p:tavLst>
                                        <p:tav tm="0">
                                          <p:val>
                                            <p:strVal val="#ppt_x"/>
                                          </p:val>
                                        </p:tav>
                                        <p:tav tm="100000">
                                          <p:val>
                                            <p:strVal val="#ppt_x"/>
                                          </p:val>
                                        </p:tav>
                                      </p:tavLst>
                                    </p:anim>
                                    <p:anim calcmode="lin" valueType="num">
                                      <p:cBhvr>
                                        <p:cTn id="19" dur="500" fill="hold"/>
                                        <p:tgtEl>
                                          <p:spTgt spid="14"/>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nodeType="after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fade">
                                      <p:cBhvr>
                                        <p:cTn id="23" dur="500"/>
                                        <p:tgtEl>
                                          <p:spTgt spid="17"/>
                                        </p:tgtEl>
                                      </p:cBhvr>
                                    </p:animEffect>
                                    <p:anim calcmode="lin" valueType="num">
                                      <p:cBhvr>
                                        <p:cTn id="24" dur="500" fill="hold"/>
                                        <p:tgtEl>
                                          <p:spTgt spid="17"/>
                                        </p:tgtEl>
                                        <p:attrNameLst>
                                          <p:attrName>ppt_x</p:attrName>
                                        </p:attrNameLst>
                                      </p:cBhvr>
                                      <p:tavLst>
                                        <p:tav tm="0">
                                          <p:val>
                                            <p:strVal val="#ppt_x"/>
                                          </p:val>
                                        </p:tav>
                                        <p:tav tm="100000">
                                          <p:val>
                                            <p:strVal val="#ppt_x"/>
                                          </p:val>
                                        </p:tav>
                                      </p:tavLst>
                                    </p:anim>
                                    <p:anim calcmode="lin" valueType="num">
                                      <p:cBhvr>
                                        <p:cTn id="25" dur="500" fill="hold"/>
                                        <p:tgtEl>
                                          <p:spTgt spid="17"/>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23" presetClass="entr" presetSubtype="36" fill="hold" nodeType="afterEffect">
                                  <p:stCondLst>
                                    <p:cond delay="0"/>
                                  </p:stCondLst>
                                  <p:childTnLst>
                                    <p:set>
                                      <p:cBhvr>
                                        <p:cTn id="28" dur="1" fill="hold">
                                          <p:stCondLst>
                                            <p:cond delay="0"/>
                                          </p:stCondLst>
                                        </p:cTn>
                                        <p:tgtEl>
                                          <p:spTgt spid="26"/>
                                        </p:tgtEl>
                                        <p:attrNameLst>
                                          <p:attrName>style.visibility</p:attrName>
                                        </p:attrNameLst>
                                      </p:cBhvr>
                                      <p:to>
                                        <p:strVal val="visible"/>
                                      </p:to>
                                    </p:set>
                                    <p:anim calcmode="lin" valueType="num">
                                      <p:cBhvr>
                                        <p:cTn id="29" dur="500" fill="hold"/>
                                        <p:tgtEl>
                                          <p:spTgt spid="26"/>
                                        </p:tgtEl>
                                        <p:attrNameLst>
                                          <p:attrName>ppt_w</p:attrName>
                                        </p:attrNameLst>
                                      </p:cBhvr>
                                      <p:tavLst>
                                        <p:tav tm="0">
                                          <p:val>
                                            <p:strVal val="(6*min(max(#ppt_w*#ppt_h,.3),1)-7.4)/-.7*#ppt_w"/>
                                          </p:val>
                                        </p:tav>
                                        <p:tav tm="100000">
                                          <p:val>
                                            <p:strVal val="#ppt_w"/>
                                          </p:val>
                                        </p:tav>
                                      </p:tavLst>
                                    </p:anim>
                                    <p:anim calcmode="lin" valueType="num">
                                      <p:cBhvr>
                                        <p:cTn id="30" dur="500" fill="hold"/>
                                        <p:tgtEl>
                                          <p:spTgt spid="26"/>
                                        </p:tgtEl>
                                        <p:attrNameLst>
                                          <p:attrName>ppt_h</p:attrName>
                                        </p:attrNameLst>
                                      </p:cBhvr>
                                      <p:tavLst>
                                        <p:tav tm="0">
                                          <p:val>
                                            <p:strVal val="(6*min(max(#ppt_w*#ppt_h,.3),1)-7.4)/-.7*#ppt_h"/>
                                          </p:val>
                                        </p:tav>
                                        <p:tav tm="100000">
                                          <p:val>
                                            <p:strVal val="#ppt_h"/>
                                          </p:val>
                                        </p:tav>
                                      </p:tavLst>
                                    </p:anim>
                                    <p:anim calcmode="lin" valueType="num">
                                      <p:cBhvr>
                                        <p:cTn id="31" dur="500" fill="hold"/>
                                        <p:tgtEl>
                                          <p:spTgt spid="26"/>
                                        </p:tgtEl>
                                        <p:attrNameLst>
                                          <p:attrName>ppt_x</p:attrName>
                                        </p:attrNameLst>
                                      </p:cBhvr>
                                      <p:tavLst>
                                        <p:tav tm="0">
                                          <p:val>
                                            <p:fltVal val="0.500000"/>
                                          </p:val>
                                        </p:tav>
                                        <p:tav tm="100000">
                                          <p:val>
                                            <p:strVal val="#ppt_x"/>
                                          </p:val>
                                        </p:tav>
                                      </p:tavLst>
                                    </p:anim>
                                    <p:anim calcmode="lin" valueType="num">
                                      <p:cBhvr>
                                        <p:cTn id="32" dur="500" fill="hold"/>
                                        <p:tgtEl>
                                          <p:spTgt spid="26"/>
                                        </p:tgtEl>
                                        <p:attrNameLst>
                                          <p:attrName>ppt_y</p:attrName>
                                        </p:attrNameLst>
                                      </p:cBhvr>
                                      <p:tavLst>
                                        <p:tav tm="0">
                                          <p:val>
                                            <p:strVal val="1+(6*min(max(#ppt_w*#ppt_h,.3),1)-7.4)/-.7*#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539115" y="842010"/>
            <a:ext cx="6743700" cy="626110"/>
          </a:xfrm>
        </p:spPr>
        <p:txBody>
          <a:bodyPr/>
          <a:p>
            <a:r>
              <a:rPr lang="zh-CN" altLang="en-US"/>
              <a:t>主要产品介绍</a:t>
            </a:r>
            <a:endParaRPr lang="zh-CN" altLang="en-US"/>
          </a:p>
        </p:txBody>
      </p:sp>
      <p:sp>
        <p:nvSpPr>
          <p:cNvPr id="3" name="文本占位符 2"/>
          <p:cNvSpPr>
            <a:spLocks noGrp="1"/>
          </p:cNvSpPr>
          <p:nvPr>
            <p:ph type="body" idx="1"/>
          </p:nvPr>
        </p:nvSpPr>
        <p:spPr>
          <a:xfrm>
            <a:off x="539115" y="1553210"/>
            <a:ext cx="6744970" cy="4926330"/>
          </a:xfrm>
        </p:spPr>
        <p:txBody>
          <a:bodyPr>
            <a:normAutofit fontScale="70000"/>
          </a:bodyPr>
          <a:p>
            <a:pPr marR="0" defTabSz="457200">
              <a:buClrTx/>
              <a:buSzTx/>
              <a:buFont typeface="Arial" panose="020B0604020202020204" pitchFamily="34" charset="0"/>
              <a:buNone/>
              <a:defRPr/>
            </a:pPr>
            <a:r>
              <a:rPr lang="en-US" altLang="zh-CN" sz="2000" b="1" dirty="0">
                <a:solidFill>
                  <a:schemeClr val="tx1"/>
                </a:solidFill>
                <a:latin typeface="微软雅黑" panose="020B0503020204020204" pitchFamily="34" charset="-122"/>
                <a:ea typeface="微软雅黑" panose="020B0503020204020204" pitchFamily="34" charset="-122"/>
                <a:sym typeface="+mn-ea"/>
              </a:rPr>
              <a:t>1.</a:t>
            </a:r>
            <a:r>
              <a:rPr lang="zh-CN" altLang="en-US" sz="2000" b="1" dirty="0">
                <a:solidFill>
                  <a:schemeClr val="tx1"/>
                </a:solidFill>
                <a:latin typeface="微软雅黑" panose="020B0503020204020204" pitchFamily="34" charset="-122"/>
                <a:ea typeface="微软雅黑" panose="020B0503020204020204" pitchFamily="34" charset="-122"/>
                <a:sym typeface="+mn-ea"/>
              </a:rPr>
              <a:t>商业承兑汇票质押担保</a:t>
            </a:r>
            <a:endParaRPr lang="en-US" altLang="zh-CN" sz="2000">
              <a:latin typeface="Calibri" panose="020F0502020204030204" charset="0"/>
              <a:ea typeface="宋体" panose="02010600030101010101" pitchFamily="2" charset="-122"/>
              <a:sym typeface="+mn-ea"/>
            </a:endParaRPr>
          </a:p>
          <a:p>
            <a:pPr marR="0" defTabSz="457200">
              <a:buClrTx/>
              <a:buSzTx/>
              <a:buFont typeface="Arial" panose="020B0604020202020204" pitchFamily="34" charset="0"/>
              <a:buNone/>
              <a:defRPr/>
            </a:pPr>
            <a:r>
              <a:rPr lang="zh-CN" altLang="en-US" sz="2000">
                <a:latin typeface="Calibri" panose="020F0502020204030204" charset="0"/>
                <a:ea typeface="宋体" panose="02010600030101010101" pitchFamily="2" charset="-122"/>
                <a:sym typeface="+mn-ea"/>
              </a:rPr>
              <a:t>是企业供应链票据融资的一种形式。</a:t>
            </a:r>
            <a:r>
              <a:rPr lang="zh-CN" altLang="en-US" sz="2000">
                <a:latin typeface="宋体" panose="02010600030101010101" pitchFamily="2" charset="-122"/>
                <a:sym typeface="+mn-ea"/>
              </a:rPr>
              <a:t>要求</a:t>
            </a:r>
            <a:r>
              <a:rPr lang="zh-CN" sz="2000" dirty="0">
                <a:solidFill>
                  <a:schemeClr val="tx1">
                    <a:lumMod val="75000"/>
                    <a:lumOff val="25000"/>
                  </a:schemeClr>
                </a:solidFill>
                <a:latin typeface="宋体" panose="02010600030101010101" pitchFamily="2" charset="-122"/>
                <a:sym typeface="Helvetica Light"/>
              </a:rPr>
              <a:t>对出票人进行集团授信，出票人的上游客户可通过商业承兑汇票质押获取银行流动资金贷款。</a:t>
            </a:r>
            <a:r>
              <a:rPr lang="zh-CN" altLang="en-US" sz="2000">
                <a:latin typeface="Calibri" panose="020F0502020204030204" charset="0"/>
                <a:ea typeface="宋体" panose="02010600030101010101" pitchFamily="2" charset="-122"/>
                <a:sym typeface="+mn-ea"/>
              </a:rPr>
              <a:t>要求票据到期日与贷款到期日匹配。</a:t>
            </a:r>
            <a:endParaRPr lang="zh-CN" altLang="en-US" sz="2000">
              <a:latin typeface="Calibri" panose="020F0502020204030204" charset="0"/>
              <a:ea typeface="宋体" panose="02010600030101010101" pitchFamily="2" charset="-122"/>
              <a:sym typeface="+mn-ea"/>
            </a:endParaRPr>
          </a:p>
          <a:p>
            <a:pPr marR="0" defTabSz="457200">
              <a:buClrTx/>
              <a:buSzTx/>
              <a:buFont typeface="Wingdings" panose="05000000000000000000" charset="0"/>
              <a:defRPr/>
            </a:pPr>
            <a:r>
              <a:rPr lang="en-US" altLang="zh-CN" sz="2000" b="1">
                <a:latin typeface="+mn-ea"/>
                <a:cs typeface="+mn-ea"/>
              </a:rPr>
              <a:t>2.</a:t>
            </a:r>
            <a:r>
              <a:rPr lang="zh-CN" altLang="en-US" sz="2000" b="1" dirty="0">
                <a:solidFill>
                  <a:srgbClr val="404040"/>
                </a:solidFill>
                <a:latin typeface="+mn-ea"/>
                <a:cs typeface="+mn-ea"/>
                <a:sym typeface="+mn-ea"/>
              </a:rPr>
              <a:t>建设工程保函</a:t>
            </a:r>
            <a:endParaRPr lang="zh-CN" altLang="en-US" sz="2000" b="1" dirty="0">
              <a:solidFill>
                <a:srgbClr val="404040"/>
              </a:solidFill>
              <a:latin typeface="微软雅黑" panose="020B0503020204020204" pitchFamily="34" charset="-122"/>
              <a:ea typeface="微软雅黑" panose="020B0503020204020204" pitchFamily="34" charset="-122"/>
              <a:sym typeface="+mn-ea"/>
            </a:endParaRPr>
          </a:p>
          <a:p>
            <a:pPr marR="0" defTabSz="457200">
              <a:buClrTx/>
              <a:buSzTx/>
              <a:buFont typeface="Arial" panose="020B0604020202020204" pitchFamily="34" charset="0"/>
              <a:buNone/>
              <a:defRPr/>
            </a:pPr>
            <a:r>
              <a:rPr lang="en-US" altLang="zh-CN" sz="2000">
                <a:latin typeface="Calibri" panose="020F0502020204030204" charset="0"/>
                <a:ea typeface="宋体" panose="02010600030101010101" pitchFamily="2" charset="-122"/>
                <a:sym typeface="+mn-ea"/>
              </a:rPr>
              <a:t> </a:t>
            </a:r>
            <a:r>
              <a:rPr lang="zh-CN" altLang="en-US" sz="2000">
                <a:latin typeface="Calibri" panose="020F0502020204030204" charset="0"/>
                <a:ea typeface="宋体" panose="02010600030101010101" pitchFamily="2" charset="-122"/>
                <a:sym typeface="+mn-ea"/>
              </a:rPr>
              <a:t>按用途分为投标保函、履约保函、预付款保函等。 按类型可分为商业保函、分离式保函、银行保函。公司自行为客户出具的商业保函。公司为客户向银行申请的银行保函</a:t>
            </a:r>
            <a:r>
              <a:rPr lang="zh-CN" altLang="en-US" sz="2000">
                <a:sym typeface="+mn-ea"/>
              </a:rPr>
              <a:t>（分离式保函）。</a:t>
            </a:r>
            <a:r>
              <a:rPr lang="zh-CN" altLang="en-US" sz="2000">
                <a:latin typeface="Calibri" panose="020F0502020204030204" charset="0"/>
                <a:ea typeface="宋体" panose="02010600030101010101" pitchFamily="2" charset="-122"/>
                <a:sym typeface="+mn-ea"/>
              </a:rPr>
              <a:t>公司为客户向银行提供反担保取得的银行保函。</a:t>
            </a:r>
            <a:endParaRPr lang="zh-CN" altLang="en-US" sz="2000">
              <a:latin typeface="Calibri" panose="020F0502020204030204" charset="0"/>
              <a:ea typeface="宋体" panose="02010600030101010101" pitchFamily="2" charset="-122"/>
              <a:sym typeface="+mn-ea"/>
            </a:endParaRPr>
          </a:p>
          <a:p>
            <a:pPr marR="0" defTabSz="457200">
              <a:buClrTx/>
              <a:buSzTx/>
              <a:buFont typeface="Arial" panose="020B0604020202020204" pitchFamily="34" charset="0"/>
              <a:buNone/>
              <a:defRPr/>
            </a:pPr>
            <a:r>
              <a:rPr lang="en-US" altLang="zh-CN" sz="2000" b="1" dirty="0">
                <a:solidFill>
                  <a:srgbClr val="404040"/>
                </a:solidFill>
                <a:latin typeface="+mn-ea"/>
                <a:cs typeface="+mn-ea"/>
                <a:sym typeface="+mn-ea"/>
              </a:rPr>
              <a:t>3.</a:t>
            </a:r>
            <a:r>
              <a:rPr lang="zh-CN" altLang="en-US" sz="2000" b="1" dirty="0">
                <a:solidFill>
                  <a:srgbClr val="404040"/>
                </a:solidFill>
                <a:latin typeface="+mn-ea"/>
                <a:cs typeface="+mn-ea"/>
                <a:sym typeface="+mn-ea"/>
              </a:rPr>
              <a:t>商圈个人经营性贷款担保</a:t>
            </a:r>
            <a:endParaRPr lang="zh-CN" altLang="en-US" sz="2000" b="1" dirty="0">
              <a:solidFill>
                <a:srgbClr val="404040"/>
              </a:solidFill>
              <a:latin typeface="微软雅黑" panose="020B0503020204020204" pitchFamily="34" charset="-122"/>
              <a:ea typeface="微软雅黑" panose="020B0503020204020204" pitchFamily="34" charset="-122"/>
              <a:sym typeface="+mn-ea"/>
            </a:endParaRPr>
          </a:p>
          <a:p>
            <a:pPr marR="0" defTabSz="457200">
              <a:buClrTx/>
              <a:buSzTx/>
              <a:buFont typeface="Arial" panose="020B0604020202020204" pitchFamily="34" charset="0"/>
              <a:buNone/>
              <a:defRPr/>
            </a:pPr>
            <a:r>
              <a:rPr lang="en-US" altLang="zh-CN" sz="2000">
                <a:latin typeface="Calibri" panose="020F0502020204030204" charset="0"/>
                <a:ea typeface="宋体" panose="02010600030101010101" pitchFamily="2" charset="-122"/>
                <a:sym typeface="+mn-ea"/>
              </a:rPr>
              <a:t> </a:t>
            </a:r>
            <a:r>
              <a:rPr lang="zh-CN" altLang="en-US" sz="2000">
                <a:latin typeface="Calibri" panose="020F0502020204030204" charset="0"/>
                <a:ea typeface="宋体" panose="02010600030101010101" pitchFamily="2" charset="-122"/>
                <a:sym typeface="+mn-ea"/>
              </a:rPr>
              <a:t>以大型商场为依托，为入驻商户提供个人经营性贷款担保。要求商场有统一收银系统。要求商场为我司提供最高额无限连带责任保证</a:t>
            </a:r>
            <a:endParaRPr lang="zh-CN" altLang="en-US" sz="2000">
              <a:latin typeface="Calibri" panose="020F0502020204030204" charset="0"/>
              <a:ea typeface="宋体" panose="02010600030101010101" pitchFamily="2" charset="-122"/>
              <a:sym typeface="+mn-ea"/>
            </a:endParaRPr>
          </a:p>
          <a:p>
            <a:pPr marR="0" defTabSz="457200">
              <a:buClrTx/>
              <a:buSzTx/>
              <a:buFont typeface="Arial" panose="020B0604020202020204" pitchFamily="34" charset="0"/>
              <a:buNone/>
              <a:defRPr/>
            </a:pPr>
            <a:r>
              <a:rPr lang="en-US" altLang="zh-CN" sz="2000">
                <a:latin typeface="+mj-ea"/>
                <a:ea typeface="+mj-ea"/>
                <a:cs typeface="+mj-ea"/>
                <a:sym typeface="+mn-ea"/>
              </a:rPr>
              <a:t>4.</a:t>
            </a:r>
            <a:r>
              <a:rPr lang="zh-CN" altLang="en-US" sz="2000" b="1" dirty="0">
                <a:solidFill>
                  <a:srgbClr val="404040"/>
                </a:solidFill>
                <a:latin typeface="+mj-ea"/>
                <a:ea typeface="+mj-ea"/>
                <a:cs typeface="+mj-ea"/>
                <a:sym typeface="+mn-ea"/>
              </a:rPr>
              <a:t>纳税信用记录贷款担保</a:t>
            </a:r>
            <a:endParaRPr lang="zh-CN" altLang="en-US" sz="2000" b="1" dirty="0">
              <a:solidFill>
                <a:srgbClr val="404040"/>
              </a:solidFill>
              <a:latin typeface="+mj-ea"/>
              <a:ea typeface="+mj-ea"/>
              <a:cs typeface="+mj-ea"/>
              <a:sym typeface="+mn-ea"/>
            </a:endParaRPr>
          </a:p>
          <a:p>
            <a:pPr marR="0" defTabSz="457200">
              <a:buClrTx/>
              <a:buSzTx/>
              <a:buFont typeface="Arial" panose="020B0604020202020204" pitchFamily="34" charset="0"/>
              <a:buNone/>
              <a:defRPr/>
            </a:pPr>
            <a:r>
              <a:rPr lang="en-US" altLang="zh-CN" sz="2000">
                <a:ln>
                  <a:noFill/>
                </a:ln>
                <a:solidFill>
                  <a:srgbClr val="000000"/>
                </a:solidFill>
                <a:effectLst/>
                <a:uFillTx/>
                <a:sym typeface="Helvetica Light"/>
              </a:rPr>
              <a:t> </a:t>
            </a:r>
            <a:r>
              <a:rPr lang="zh-CN" altLang="en-US" sz="2000">
                <a:ln>
                  <a:noFill/>
                </a:ln>
                <a:solidFill>
                  <a:srgbClr val="000000"/>
                </a:solidFill>
                <a:effectLst/>
                <a:uFillTx/>
                <a:sym typeface="Helvetica Light"/>
              </a:rPr>
              <a:t>纳税信用记录贷款担保是我司依据企业纳税信息对诚信纳税优质中小企业发放的，用于生产经营周转的信贷担保产品。</a:t>
            </a:r>
            <a:r>
              <a:rPr lang="zh-CN" altLang="en-US" sz="2000">
                <a:sym typeface="+mn-ea"/>
              </a:rPr>
              <a:t>  注册地在浐灞生态区内；</a:t>
            </a:r>
            <a:r>
              <a:rPr lang="zh-CN" altLang="en-US" sz="2000">
                <a:sym typeface="+mn-ea"/>
              </a:rPr>
              <a:t> 上一年度纳税总额在</a:t>
            </a:r>
            <a:r>
              <a:rPr lang="en-US" altLang="zh-CN" sz="2000">
                <a:sym typeface="+mn-ea"/>
              </a:rPr>
              <a:t>10</a:t>
            </a:r>
            <a:r>
              <a:rPr lang="zh-CN" altLang="en-US" sz="2000">
                <a:sym typeface="+mn-ea"/>
              </a:rPr>
              <a:t>万元（含）以上的中小企业；</a:t>
            </a:r>
            <a:r>
              <a:rPr lang="zh-CN" altLang="en-US" sz="2000">
                <a:sym typeface="+mn-ea"/>
              </a:rPr>
              <a:t> 按时缴纳税收，无不良信用记录。</a:t>
            </a:r>
            <a:r>
              <a:rPr lang="zh-CN" altLang="en-US" sz="2000">
                <a:sym typeface="+mn-ea"/>
              </a:rPr>
              <a:t>  该产品体现出我司对浐灞生态区的金融服务功能，助力浐灞优化营商环境，展现五星级店小二精神！在初期可嵌套到其他产品中，凡是区内企业且纳税记录良好的，可视实际情况放大担保额度、执行优惠费率；待产品成熟后可逐步推广。</a:t>
            </a:r>
            <a:endParaRPr lang="zh-CN" altLang="en-US" sz="1800" b="1" dirty="0">
              <a:solidFill>
                <a:srgbClr val="404040"/>
              </a:solidFill>
              <a:latin typeface="微软雅黑" panose="020B0503020204020204" pitchFamily="34" charset="-122"/>
              <a:ea typeface="微软雅黑" panose="020B0503020204020204" pitchFamily="34" charset="-122"/>
            </a:endParaRPr>
          </a:p>
          <a:p>
            <a:pPr marR="0" defTabSz="457200">
              <a:buClrTx/>
              <a:buSzTx/>
              <a:buFont typeface="Arial" panose="020B0604020202020204" pitchFamily="34" charset="0"/>
              <a:buNone/>
              <a:defRPr/>
            </a:pPr>
            <a:endParaRPr kumimoji="0" lang="zh-CN" altLang="en-US" kern="1200" cap="none" spc="0" normalizeH="0" baseline="0" noProof="1">
              <a:latin typeface="Calibri" panose="020F0502020204030204" charset="0"/>
              <a:ea typeface="宋体" panose="02010600030101010101" pitchFamily="2" charset="-122"/>
              <a:cs typeface="+mn-cs"/>
            </a:endParaRPr>
          </a:p>
          <a:p>
            <a:pPr marL="285750" marR="0" indent="-285750" defTabSz="457200">
              <a:buClrTx/>
              <a:buSzTx/>
              <a:buFont typeface="Wingdings" panose="05000000000000000000" charset="0"/>
              <a:buChar char=""/>
              <a:defRPr/>
            </a:pPr>
            <a:endParaRPr kumimoji="0" lang="zh-CN" altLang="en-US" kern="1200" cap="none" spc="0" normalizeH="0" baseline="0" noProof="1">
              <a:latin typeface="Calibri" panose="020F0502020204030204" charset="0"/>
              <a:ea typeface="宋体" panose="02010600030101010101" pitchFamily="2" charset="-122"/>
              <a:cs typeface="+mn-cs"/>
            </a:endParaRPr>
          </a:p>
          <a:p>
            <a:pPr marR="0" defTabSz="457200">
              <a:buClrTx/>
              <a:buSzTx/>
              <a:buFont typeface="Wingdings" panose="05000000000000000000" charset="0"/>
              <a:defRPr/>
            </a:pPr>
            <a:endParaRPr lang="en-US" altLang="zh-CN"/>
          </a:p>
        </p:txBody>
      </p:sp>
    </p:spTree>
  </p:cSld>
  <p:clrMapOvr>
    <a:masterClrMapping/>
  </p:clrMapOvr>
</p:sld>
</file>

<file path=ppt/tags/tag1.xml><?xml version="1.0" encoding="utf-8"?>
<p:tagLst xmlns:p="http://schemas.openxmlformats.org/presentationml/2006/main">
  <p:tag name="THINKCELLSHAPEDONOTDELETE" val="thinkcellActiveDocDoNotDelete"/>
</p:tagLst>
</file>

<file path=ppt/tags/tag10.xml><?xml version="1.0" encoding="utf-8"?>
<p:tagLst xmlns:p="http://schemas.openxmlformats.org/presentationml/2006/main">
  <p:tag name="THINKCELLSHAPEDONOTDELETE" val="t1Smkff3fSzGMOuItfjj3Fw"/>
</p:tagLst>
</file>

<file path=ppt/tags/tag11.xml><?xml version="1.0" encoding="utf-8"?>
<p:tagLst xmlns:p="http://schemas.openxmlformats.org/presentationml/2006/main">
  <p:tag name="ISLIDE TOOLS.GUIDESSETTING" val="{&quot;Id&quot;:&quot;2d4375ee-8516-45e0-8956-45702a61a9b6&quot;,&quot;Name&quot;:&quot;iSlide&quot;,&quot;HeaderHeight&quot;:15.0,&quot;FooterHeight&quot;:9.0000000000000036,&quot;SideMargin&quot;:5.4999999999999982,&quot;TopMargin&quot;:0.0,&quot;BottomMargin&quot;:0.0,&quot;IntervalMargin&quot;:1.3999999999999997}"/>
  <p:tag name="ISLIDE.GUIDESSETTING" val="{&quot;Id&quot;:&quot;GuidesStyle_Normal&quot;,&quot;Name&quot;:&quot;正常&quot;,&quot;HeaderHeight&quot;:15.0,&quot;FooterHeight&quot;:9.0,&quot;SideMargin&quot;:5.5,&quot;TopMargin&quot;:0.0,&quot;BottomMargin&quot;:0.0,&quot;IntervalMargin&quot;:1.5}"/>
  <p:tag name="THINKCELLUNDODONOTDELETE" val="0"/>
  <p:tag name="ISLIDE.THEME" val="e65689fe-6797-4cb7-96fe-01dc2e5a56de"/>
  <p:tag name="KSO_WM_DOC_GUID" val="{cefaae9c-00fa-4c55-b9c6-a56509cd2187}"/>
</p:tagLst>
</file>

<file path=ppt/tags/tag2.xml><?xml version="1.0" encoding="utf-8"?>
<p:tagLst xmlns:p="http://schemas.openxmlformats.org/presentationml/2006/main">
  <p:tag name="THINKCELLSHAPEDONOTDELETE" val="tA6S0wzOvQ8a50SA42PUNRg"/>
</p:tagLst>
</file>

<file path=ppt/tags/tag3.xml><?xml version="1.0" encoding="utf-8"?>
<p:tagLst xmlns:p="http://schemas.openxmlformats.org/presentationml/2006/main">
  <p:tag name="ISLIDE.DIAGRAM" val="2b751056-6b97-492c-b763-340acee7e99d"/>
</p:tagLst>
</file>

<file path=ppt/tags/tag4.xml><?xml version="1.0" encoding="utf-8"?>
<p:tagLst xmlns:p="http://schemas.openxmlformats.org/presentationml/2006/main">
  <p:tag name="KSO_WM_TEMPLATE_CATEGORY" val="custom"/>
  <p:tag name="KSO_WM_TEMPLATE_INDEX" val="20187143"/>
</p:tagLst>
</file>

<file path=ppt/tags/tag5.xml><?xml version="1.0" encoding="utf-8"?>
<p:tagLst xmlns:p="http://schemas.openxmlformats.org/presentationml/2006/main">
  <p:tag name="KSO_WM_TEMPLATE_CATEGORY" val="custom"/>
  <p:tag name="KSO_WM_TEMPLATE_INDEX" val="20187143"/>
</p:tagLst>
</file>

<file path=ppt/tags/tag6.xml><?xml version="1.0" encoding="utf-8"?>
<p:tagLst xmlns:p="http://schemas.openxmlformats.org/presentationml/2006/main">
  <p:tag name="KSO_WM_TEMPLATE_CATEGORY" val="custom"/>
  <p:tag name="KSO_WM_TEMPLATE_INDEX" val="20187143"/>
</p:tagLst>
</file>

<file path=ppt/tags/tag7.xml><?xml version="1.0" encoding="utf-8"?>
<p:tagLst xmlns:p="http://schemas.openxmlformats.org/presentationml/2006/main">
  <p:tag name="KSO_WM_TEMPLATE_CATEGORY" val="custom"/>
  <p:tag name="KSO_WM_TEMPLATE_INDEX" val="20187143"/>
</p:tagLst>
</file>

<file path=ppt/tags/tag8.xml><?xml version="1.0" encoding="utf-8"?>
<p:tagLst xmlns:p="http://schemas.openxmlformats.org/presentationml/2006/main">
  <p:tag name="KSO_WM_TEMPLATE_CATEGORY" val="custom"/>
  <p:tag name="KSO_WM_TEMPLATE_INDEX" val="20187143"/>
</p:tagLst>
</file>

<file path=ppt/tags/tag9.xml><?xml version="1.0" encoding="utf-8"?>
<p:tagLst xmlns:p="http://schemas.openxmlformats.org/presentationml/2006/main">
  <p:tag name="THINKCELLSHAPEDONOTDELETE" val="thinkcellActiveDocDoNotDelete"/>
</p:tagLst>
</file>

<file path=ppt/theme/theme1.xml><?xml version="1.0" encoding="utf-8"?>
<a:theme xmlns:a="http://schemas.openxmlformats.org/drawingml/2006/main" name="主题5">
  <a:themeElements>
    <a:clrScheme name="房利美">
      <a:dk1>
        <a:srgbClr val="000000"/>
      </a:dk1>
      <a:lt1>
        <a:srgbClr val="FFFFFF"/>
      </a:lt1>
      <a:dk2>
        <a:srgbClr val="768394"/>
      </a:dk2>
      <a:lt2>
        <a:srgbClr val="F0F0F0"/>
      </a:lt2>
      <a:accent1>
        <a:srgbClr val="FFBF00"/>
      </a:accent1>
      <a:accent2>
        <a:srgbClr val="FAAF3F"/>
      </a:accent2>
      <a:accent3>
        <a:srgbClr val="000000"/>
      </a:accent3>
      <a:accent4>
        <a:srgbClr val="727272"/>
      </a:accent4>
      <a:accent5>
        <a:srgbClr val="595959"/>
      </a:accent5>
      <a:accent6>
        <a:srgbClr val="666666"/>
      </a:accent6>
      <a:hlink>
        <a:srgbClr val="4276AA"/>
      </a:hlink>
      <a:folHlink>
        <a:srgbClr val="BFBFBF"/>
      </a:folHlink>
    </a:clrScheme>
    <a:fontScheme name="Temp">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房利美">
    <a:dk1>
      <a:srgbClr val="000000"/>
    </a:dk1>
    <a:lt1>
      <a:srgbClr val="FFFFFF"/>
    </a:lt1>
    <a:dk2>
      <a:srgbClr val="768394"/>
    </a:dk2>
    <a:lt2>
      <a:srgbClr val="F0F0F0"/>
    </a:lt2>
    <a:accent1>
      <a:srgbClr val="FFBF00"/>
    </a:accent1>
    <a:accent2>
      <a:srgbClr val="FAAF3F"/>
    </a:accent2>
    <a:accent3>
      <a:srgbClr val="000000"/>
    </a:accent3>
    <a:accent4>
      <a:srgbClr val="727272"/>
    </a:accent4>
    <a:accent5>
      <a:srgbClr val="595959"/>
    </a:accent5>
    <a:accent6>
      <a:srgbClr val="666666"/>
    </a:accent6>
    <a:hlink>
      <a:srgbClr val="4276AA"/>
    </a:hlink>
    <a:folHlink>
      <a:srgbClr val="BFBFBF"/>
    </a:folHlink>
  </a:clrScheme>
</a:themeOverride>
</file>

<file path=ppt/theme/themeOverride2.xml><?xml version="1.0" encoding="utf-8"?>
<a:themeOverride xmlns:a="http://schemas.openxmlformats.org/drawingml/2006/main">
  <a:clrScheme name="房利美">
    <a:dk1>
      <a:srgbClr val="000000"/>
    </a:dk1>
    <a:lt1>
      <a:srgbClr val="FFFFFF"/>
    </a:lt1>
    <a:dk2>
      <a:srgbClr val="768394"/>
    </a:dk2>
    <a:lt2>
      <a:srgbClr val="F0F0F0"/>
    </a:lt2>
    <a:accent1>
      <a:srgbClr val="FFBF00"/>
    </a:accent1>
    <a:accent2>
      <a:srgbClr val="FAAF3F"/>
    </a:accent2>
    <a:accent3>
      <a:srgbClr val="000000"/>
    </a:accent3>
    <a:accent4>
      <a:srgbClr val="727272"/>
    </a:accent4>
    <a:accent5>
      <a:srgbClr val="595959"/>
    </a:accent5>
    <a:accent6>
      <a:srgbClr val="666666"/>
    </a:accent6>
    <a:hlink>
      <a:srgbClr val="4276AA"/>
    </a:hlink>
    <a:folHlink>
      <a:srgbClr val="BFBFBF"/>
    </a:folHlink>
  </a:clrScheme>
</a:themeOverride>
</file>

<file path=ppt/theme/themeOverride3.xml><?xml version="1.0" encoding="utf-8"?>
<a:themeOverride xmlns:a="http://schemas.openxmlformats.org/drawingml/2006/main">
  <a:clrScheme name="房利美">
    <a:dk1>
      <a:srgbClr val="000000"/>
    </a:dk1>
    <a:lt1>
      <a:srgbClr val="FFFFFF"/>
    </a:lt1>
    <a:dk2>
      <a:srgbClr val="768394"/>
    </a:dk2>
    <a:lt2>
      <a:srgbClr val="F0F0F0"/>
    </a:lt2>
    <a:accent1>
      <a:srgbClr val="FFBF00"/>
    </a:accent1>
    <a:accent2>
      <a:srgbClr val="FAAF3F"/>
    </a:accent2>
    <a:accent3>
      <a:srgbClr val="000000"/>
    </a:accent3>
    <a:accent4>
      <a:srgbClr val="727272"/>
    </a:accent4>
    <a:accent5>
      <a:srgbClr val="595959"/>
    </a:accent5>
    <a:accent6>
      <a:srgbClr val="666666"/>
    </a:accent6>
    <a:hlink>
      <a:srgbClr val="4276AA"/>
    </a:hlink>
    <a:folHlink>
      <a:srgbClr val="BFBFBF"/>
    </a:folHlink>
  </a:clrScheme>
</a:themeOverride>
</file>

<file path=ppt/theme/themeOverride4.xml><?xml version="1.0" encoding="utf-8"?>
<a:themeOverride xmlns:a="http://schemas.openxmlformats.org/drawingml/2006/main">
  <a:clrScheme name="房利美">
    <a:dk1>
      <a:srgbClr val="000000"/>
    </a:dk1>
    <a:lt1>
      <a:srgbClr val="FFFFFF"/>
    </a:lt1>
    <a:dk2>
      <a:srgbClr val="768394"/>
    </a:dk2>
    <a:lt2>
      <a:srgbClr val="F0F0F0"/>
    </a:lt2>
    <a:accent1>
      <a:srgbClr val="FFBF00"/>
    </a:accent1>
    <a:accent2>
      <a:srgbClr val="FAAF3F"/>
    </a:accent2>
    <a:accent3>
      <a:srgbClr val="000000"/>
    </a:accent3>
    <a:accent4>
      <a:srgbClr val="727272"/>
    </a:accent4>
    <a:accent5>
      <a:srgbClr val="595959"/>
    </a:accent5>
    <a:accent6>
      <a:srgbClr val="666666"/>
    </a:accent6>
    <a:hlink>
      <a:srgbClr val="4276AA"/>
    </a:hlink>
    <a:folHlink>
      <a:srgbClr val="BFBFBF"/>
    </a:folHlink>
  </a:clrScheme>
</a:themeOverride>
</file>

<file path=docProps/app.xml><?xml version="1.0" encoding="utf-8"?>
<Properties xmlns="http://schemas.openxmlformats.org/officeDocument/2006/extended-properties" xmlns:vt="http://schemas.openxmlformats.org/officeDocument/2006/docPropsVTypes">
  <Template>iSlide</Template>
  <TotalTime>0</TotalTime>
  <Words>1905</Words>
  <Application>WPS 演示</Application>
  <PresentationFormat>宽屏</PresentationFormat>
  <Paragraphs>177</Paragraphs>
  <Slides>11</Slides>
  <Notes>3</Notes>
  <HiddenSlides>3</HiddenSlides>
  <MMClips>0</MMClips>
  <ScaleCrop>false</ScaleCrop>
  <HeadingPairs>
    <vt:vector size="8" baseType="variant">
      <vt:variant>
        <vt:lpstr>已用的字体</vt:lpstr>
      </vt:variant>
      <vt:variant>
        <vt:i4>18</vt:i4>
      </vt:variant>
      <vt:variant>
        <vt:lpstr>主题</vt:lpstr>
      </vt:variant>
      <vt:variant>
        <vt:i4>1</vt:i4>
      </vt:variant>
      <vt:variant>
        <vt:lpstr>嵌入 OLE 服务器</vt:lpstr>
      </vt:variant>
      <vt:variant>
        <vt:i4>2</vt:i4>
      </vt:variant>
      <vt:variant>
        <vt:lpstr>幻灯片标题</vt:lpstr>
      </vt:variant>
      <vt:variant>
        <vt:i4>11</vt:i4>
      </vt:variant>
    </vt:vector>
  </HeadingPairs>
  <TitlesOfParts>
    <vt:vector size="32" baseType="lpstr">
      <vt:lpstr>Arial</vt:lpstr>
      <vt:lpstr>宋体</vt:lpstr>
      <vt:lpstr>Wingdings</vt:lpstr>
      <vt:lpstr>微软雅黑</vt:lpstr>
      <vt:lpstr>楷体_GB2312</vt:lpstr>
      <vt:lpstr>Arial Unicode MS</vt:lpstr>
      <vt:lpstr>楷体</vt:lpstr>
      <vt:lpstr>黑体</vt:lpstr>
      <vt:lpstr>Adidas Unity</vt:lpstr>
      <vt:lpstr>Segoe Print</vt:lpstr>
      <vt:lpstr>Impact</vt:lpstr>
      <vt:lpstr>Calibri</vt:lpstr>
      <vt:lpstr>华文楷体</vt:lpstr>
      <vt:lpstr>仿宋_GB2312</vt:lpstr>
      <vt:lpstr>Helvetica Light</vt:lpstr>
      <vt:lpstr>Wingdings</vt:lpstr>
      <vt:lpstr>方正小标宋简体</vt:lpstr>
      <vt:lpstr>Arial Unicode MS</vt:lpstr>
      <vt:lpstr>主题5</vt:lpstr>
      <vt:lpstr>TCLayout.ActiveDocument.1</vt:lpstr>
      <vt:lpstr>TCLayout.ActiveDocument.1</vt:lpstr>
      <vt:lpstr>西安浐灞融资担保有限公司</vt:lpstr>
      <vt:lpstr>PowerPoint 演示文稿</vt:lpstr>
      <vt:lpstr>公司介绍</vt:lpstr>
      <vt:lpstr>PowerPoint 演示文稿</vt:lpstr>
      <vt:lpstr>PowerPoint 演示文稿</vt:lpstr>
      <vt:lpstr>PowerPoint 演示文稿</vt:lpstr>
      <vt:lpstr>PowerPoint 演示文稿</vt:lpstr>
      <vt:lpstr>PowerPoint 演示文稿</vt:lpstr>
      <vt:lpstr>主要产品介绍</vt:lpstr>
      <vt:lpstr>PowerPoint 演示文稿</vt:lpstr>
      <vt:lpstr>担 无 界                           信 永 恒</vt:lpstr>
    </vt:vector>
  </TitlesOfParts>
  <Company>iSlide</Company>
  <LinksUpToDate>false</LinksUpToDate>
  <SharedDoc>false</SharedDoc>
  <HyperlinksChanged>false</HyperlinksChanged>
  <AppVersion>14.0000</AppVersion>
  <Manager>iSlide</Manager>
  <HyperlinkBase>https://www.islide.cc</HyperlinkBase>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iSlide</dc:creator>
  <cp:lastModifiedBy>青</cp:lastModifiedBy>
  <cp:revision>15</cp:revision>
  <cp:lastPrinted>2018-06-07T16:00:00Z</cp:lastPrinted>
  <dcterms:created xsi:type="dcterms:W3CDTF">2018-06-07T16:00:00Z</dcterms:created>
  <dcterms:modified xsi:type="dcterms:W3CDTF">2019-04-04T07:51:56Z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Slide.Theme">
    <vt:lpwstr>48706f29-9ca0-418e-876d-de7b156ca083</vt:lpwstr>
  </property>
  <property fmtid="{D5CDD505-2E9C-101B-9397-08002B2CF9AE}" pid="3" name="KSOProductBuildVer">
    <vt:lpwstr>2052-11.1.0.8527</vt:lpwstr>
  </property>
</Properties>
</file>